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308" r:id="rId3"/>
    <p:sldId id="305" r:id="rId4"/>
    <p:sldId id="261" r:id="rId5"/>
    <p:sldId id="278" r:id="rId6"/>
    <p:sldId id="263" r:id="rId7"/>
    <p:sldId id="285" r:id="rId8"/>
    <p:sldId id="279" r:id="rId9"/>
    <p:sldId id="266" r:id="rId10"/>
    <p:sldId id="298" r:id="rId11"/>
    <p:sldId id="281" r:id="rId12"/>
    <p:sldId id="267" r:id="rId13"/>
    <p:sldId id="262" r:id="rId14"/>
    <p:sldId id="300" r:id="rId15"/>
    <p:sldId id="280" r:id="rId16"/>
    <p:sldId id="271" r:id="rId17"/>
    <p:sldId id="297" r:id="rId18"/>
    <p:sldId id="295" r:id="rId19"/>
    <p:sldId id="296" r:id="rId20"/>
    <p:sldId id="299" r:id="rId21"/>
    <p:sldId id="292" r:id="rId22"/>
    <p:sldId id="293" r:id="rId23"/>
    <p:sldId id="294" r:id="rId24"/>
    <p:sldId id="270" r:id="rId25"/>
    <p:sldId id="260" r:id="rId26"/>
    <p:sldId id="286" r:id="rId27"/>
    <p:sldId id="301" r:id="rId28"/>
    <p:sldId id="287" r:id="rId29"/>
    <p:sldId id="302" r:id="rId30"/>
    <p:sldId id="288" r:id="rId31"/>
    <p:sldId id="289" r:id="rId32"/>
    <p:sldId id="303" r:id="rId33"/>
    <p:sldId id="290" r:id="rId34"/>
    <p:sldId id="306" r:id="rId35"/>
    <p:sldId id="276" r:id="rId36"/>
    <p:sldId id="277" r:id="rId37"/>
    <p:sldId id="307" r:id="rId38"/>
    <p:sldId id="291" r:id="rId39"/>
    <p:sldId id="310" r:id="rId40"/>
    <p:sldId id="259" r:id="rId41"/>
    <p:sldId id="309" r:id="rId42"/>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19C1"/>
    <a:srgbClr val="B2E8C0"/>
    <a:srgbClr val="FEDEFC"/>
    <a:srgbClr val="B50B78"/>
    <a:srgbClr val="FDFDE7"/>
    <a:srgbClr val="FEF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3155" autoAdjust="0"/>
  </p:normalViewPr>
  <p:slideViewPr>
    <p:cSldViewPr>
      <p:cViewPr varScale="1">
        <p:scale>
          <a:sx n="107" d="100"/>
          <a:sy n="107" d="100"/>
        </p:scale>
        <p:origin x="171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handoutMaster" Target="handoutMasters/handout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notesMaster" Target="notesMasters/notesMaster1.xml" /><Relationship Id="rId48" Type="http://schemas.openxmlformats.org/officeDocument/2006/relationships/tableStyles" Target="tableStyle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693E56D-D6D9-4017-A40B-08322B1F8F66}" type="datetimeFigureOut">
              <a:rPr lang="tr-TR" smtClean="0"/>
              <a:t>7.04.2021</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0769BDD-6F5A-424E-B997-5D6C02C095FA}" type="slidenum">
              <a:rPr lang="tr-TR" smtClean="0"/>
              <a:t>‹#›</a:t>
            </a:fld>
            <a:endParaRPr lang="tr-TR"/>
          </a:p>
        </p:txBody>
      </p:sp>
    </p:spTree>
    <p:extLst>
      <p:ext uri="{BB962C8B-B14F-4D97-AF65-F5344CB8AC3E}">
        <p14:creationId xmlns:p14="http://schemas.microsoft.com/office/powerpoint/2010/main" val="571616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CFBF042-12D7-4119-8C7D-EC14CB16BB03}" type="datetimeFigureOut">
              <a:rPr lang="tr-TR" smtClean="0"/>
              <a:t>7.04.2021</a:t>
            </a:fld>
            <a:endParaRPr lang="tr-TR"/>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F198769-C288-4DDC-88A0-C2011ED6E488}" type="slidenum">
              <a:rPr lang="tr-TR" smtClean="0"/>
              <a:t>‹#›</a:t>
            </a:fld>
            <a:endParaRPr lang="tr-TR"/>
          </a:p>
        </p:txBody>
      </p:sp>
    </p:spTree>
    <p:extLst>
      <p:ext uri="{BB962C8B-B14F-4D97-AF65-F5344CB8AC3E}">
        <p14:creationId xmlns:p14="http://schemas.microsoft.com/office/powerpoint/2010/main" val="350639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5</a:t>
            </a:fld>
            <a:endParaRPr lang="tr-TR"/>
          </a:p>
        </p:txBody>
      </p:sp>
    </p:spTree>
    <p:extLst>
      <p:ext uri="{BB962C8B-B14F-4D97-AF65-F5344CB8AC3E}">
        <p14:creationId xmlns:p14="http://schemas.microsoft.com/office/powerpoint/2010/main" val="293836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‘Çeşitli</a:t>
            </a:r>
            <a:r>
              <a:rPr lang="tr-TR" baseline="0" dirty="0"/>
              <a:t> organlar’ tabiri ile kast edilenin kemik, kas, diş vb. olduğu izah edilerek anlatılabilir</a:t>
            </a:r>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20</a:t>
            </a:fld>
            <a:endParaRPr lang="tr-TR"/>
          </a:p>
        </p:txBody>
      </p:sp>
    </p:spTree>
    <p:extLst>
      <p:ext uri="{BB962C8B-B14F-4D97-AF65-F5344CB8AC3E}">
        <p14:creationId xmlns:p14="http://schemas.microsoft.com/office/powerpoint/2010/main" val="3693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Eğitimci Notu:</a:t>
            </a:r>
          </a:p>
          <a:p>
            <a:r>
              <a:rPr lang="tr-TR" dirty="0"/>
              <a:t>1- Bu grubun temel enerji kaynağı</a:t>
            </a:r>
            <a:r>
              <a:rPr lang="tr-TR" baseline="0" dirty="0"/>
              <a:t> olan karbonhidrattan zengin olduğu vurgulanır</a:t>
            </a:r>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34</a:t>
            </a:fld>
            <a:endParaRPr lang="tr-TR"/>
          </a:p>
        </p:txBody>
      </p:sp>
    </p:spTree>
    <p:extLst>
      <p:ext uri="{BB962C8B-B14F-4D97-AF65-F5344CB8AC3E}">
        <p14:creationId xmlns:p14="http://schemas.microsoft.com/office/powerpoint/2010/main" val="1523930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«Öğün düzenimiz sağlıklı olabilmemiz</a:t>
            </a:r>
            <a:r>
              <a:rPr lang="tr-TR" baseline="0" dirty="0"/>
              <a:t> için çok önemlidir» denilerek giriş yapılır</a:t>
            </a:r>
          </a:p>
          <a:p>
            <a:r>
              <a:rPr lang="tr-TR" baseline="0" dirty="0"/>
              <a:t>2- Öğünlerin ana ve ara öğün olarak ikiye ayrıldığı belirtilir. Öncelikle ana öğünler sayılır, ardından ara öğünler ile ilgili konuşulur. Bu yaş grubu beslenme saati yaptığı için beslenme saatinin aslında ara öğün (kuşluk ara öğünü) olduğundan bahsedilir</a:t>
            </a:r>
          </a:p>
          <a:p>
            <a:r>
              <a:rPr lang="tr-TR" dirty="0"/>
              <a:t>3- Öğünleri hiç atlamadan tüketmenin önemi vurgulanır</a:t>
            </a:r>
            <a:endParaRPr lang="tr-TR" baseline="0" dirty="0"/>
          </a:p>
          <a:p>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35</a:t>
            </a:fld>
            <a:endParaRPr lang="tr-TR"/>
          </a:p>
        </p:txBody>
      </p:sp>
    </p:spTree>
    <p:extLst>
      <p:ext uri="{BB962C8B-B14F-4D97-AF65-F5344CB8AC3E}">
        <p14:creationId xmlns:p14="http://schemas.microsoft.com/office/powerpoint/2010/main" val="2689958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Kahvaltı</a:t>
            </a:r>
            <a:r>
              <a:rPr lang="tr-TR" baseline="0" dirty="0"/>
              <a:t> öğününün günün en önemli öğünü olduğu belirtilir</a:t>
            </a:r>
          </a:p>
          <a:p>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36</a:t>
            </a:fld>
            <a:endParaRPr lang="tr-TR"/>
          </a:p>
        </p:txBody>
      </p:sp>
    </p:spTree>
    <p:extLst>
      <p:ext uri="{BB962C8B-B14F-4D97-AF65-F5344CB8AC3E}">
        <p14:creationId xmlns:p14="http://schemas.microsoft.com/office/powerpoint/2010/main" val="4209858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Eğitimci Notu: </a:t>
            </a:r>
          </a:p>
          <a:p>
            <a:r>
              <a:rPr lang="tr-TR" dirty="0"/>
              <a:t>1- Sağlıklı yemek tabağının anlatılmasının ardından öğrencilerle bir ana öğün bir</a:t>
            </a:r>
            <a:r>
              <a:rPr lang="tr-TR" baseline="0" dirty="0"/>
              <a:t> de ara </a:t>
            </a:r>
            <a:r>
              <a:rPr lang="tr-TR" dirty="0"/>
              <a:t>öğün belirlenerek boş tabağı birlikte doldurma etkinliği yapılır</a:t>
            </a:r>
          </a:p>
          <a:p>
            <a:r>
              <a:rPr lang="tr-TR" dirty="0"/>
              <a:t>2-</a:t>
            </a:r>
            <a:r>
              <a:rPr lang="tr-TR" baseline="0" dirty="0"/>
              <a:t> Menü örnekleri için </a:t>
            </a:r>
            <a:r>
              <a:rPr lang="tr-TR" baseline="0" dirty="0" err="1"/>
              <a:t>TÜBER’de</a:t>
            </a:r>
            <a:r>
              <a:rPr lang="tr-TR" baseline="0" dirty="0"/>
              <a:t> yer alan yaşlara göre örnek menülerden, Bakanlığımızın yayını olan Menü Modelleri Kitabından yararlanılabilir</a:t>
            </a:r>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38</a:t>
            </a:fld>
            <a:endParaRPr lang="tr-TR"/>
          </a:p>
        </p:txBody>
      </p:sp>
    </p:spTree>
    <p:extLst>
      <p:ext uri="{BB962C8B-B14F-4D97-AF65-F5344CB8AC3E}">
        <p14:creationId xmlns:p14="http://schemas.microsoft.com/office/powerpoint/2010/main" val="4156132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7.04.2021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7.04.2021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7.04.2021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7.04.2021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7.04.2021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7.04.2021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7.04.2021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7.04.2021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7.04.2021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7.04.2021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7.04.2021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7.04.2021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png" /><Relationship Id="rId1" Type="http://schemas.openxmlformats.org/officeDocument/2006/relationships/slideLayout" Target="../slideLayouts/slideLayout2.xml" /><Relationship Id="rId4" Type="http://schemas.openxmlformats.org/officeDocument/2006/relationships/image" Target="../media/image2.png" /></Relationships>
</file>

<file path=ppt/slides/_rels/slide1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png" /><Relationship Id="rId1" Type="http://schemas.openxmlformats.org/officeDocument/2006/relationships/slideLayout" Target="../slideLayouts/slideLayout2.xml" /><Relationship Id="rId6" Type="http://schemas.openxmlformats.org/officeDocument/2006/relationships/image" Target="../media/image2.png" /><Relationship Id="rId5" Type="http://schemas.openxmlformats.org/officeDocument/2006/relationships/image" Target="../media/image17.png" /><Relationship Id="rId4" Type="http://schemas.openxmlformats.org/officeDocument/2006/relationships/image" Target="../media/image16.jpeg" /></Relationships>
</file>

<file path=ppt/slides/_rels/slide19.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8.jpeg" /><Relationship Id="rId1" Type="http://schemas.openxmlformats.org/officeDocument/2006/relationships/slideLayout" Target="../slideLayouts/slideLayout2.xml" /><Relationship Id="rId6" Type="http://schemas.openxmlformats.org/officeDocument/2006/relationships/image" Target="../media/image22.jpeg" /><Relationship Id="rId5" Type="http://schemas.openxmlformats.org/officeDocument/2006/relationships/image" Target="../media/image21.jpeg" /><Relationship Id="rId4" Type="http://schemas.openxmlformats.org/officeDocument/2006/relationships/image" Target="../media/image20.jpeg"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8.jpeg" /><Relationship Id="rId1" Type="http://schemas.openxmlformats.org/officeDocument/2006/relationships/slideLayout" Target="../slideLayouts/slideLayout2.xml" /><Relationship Id="rId5" Type="http://schemas.openxmlformats.org/officeDocument/2006/relationships/image" Target="../media/image24.jpeg" /><Relationship Id="rId4" Type="http://schemas.openxmlformats.org/officeDocument/2006/relationships/image" Target="../media/image23.jpeg" /></Relationships>
</file>

<file path=ppt/slides/_rels/slide22.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image" Target="../media/image19.jpeg" /><Relationship Id="rId7" Type="http://schemas.openxmlformats.org/officeDocument/2006/relationships/image" Target="../media/image26.jpeg" /><Relationship Id="rId2" Type="http://schemas.openxmlformats.org/officeDocument/2006/relationships/image" Target="../media/image15.jpeg" /><Relationship Id="rId1" Type="http://schemas.openxmlformats.org/officeDocument/2006/relationships/slideLayout" Target="../slideLayouts/slideLayout2.xml" /><Relationship Id="rId6" Type="http://schemas.openxmlformats.org/officeDocument/2006/relationships/image" Target="../media/image18.jpeg" /><Relationship Id="rId5" Type="http://schemas.openxmlformats.org/officeDocument/2006/relationships/image" Target="../media/image25.jpeg" /><Relationship Id="rId4" Type="http://schemas.openxmlformats.org/officeDocument/2006/relationships/image" Target="../media/image14.png" /></Relationships>
</file>

<file path=ppt/slides/_rels/slide23.xml.rels><?xml version="1.0" encoding="UTF-8" standalone="yes"?>
<Relationships xmlns="http://schemas.openxmlformats.org/package/2006/relationships"><Relationship Id="rId3" Type="http://schemas.openxmlformats.org/officeDocument/2006/relationships/image" Target="../media/image18.jpeg" /><Relationship Id="rId7" Type="http://schemas.openxmlformats.org/officeDocument/2006/relationships/image" Target="../media/image2.png" /><Relationship Id="rId2" Type="http://schemas.openxmlformats.org/officeDocument/2006/relationships/image" Target="../media/image27.jpeg" /><Relationship Id="rId1" Type="http://schemas.openxmlformats.org/officeDocument/2006/relationships/slideLayout" Target="../slideLayouts/slideLayout2.xml" /><Relationship Id="rId6" Type="http://schemas.openxmlformats.org/officeDocument/2006/relationships/image" Target="../media/image30.jpeg" /><Relationship Id="rId5" Type="http://schemas.openxmlformats.org/officeDocument/2006/relationships/image" Target="../media/image29.jpeg" /><Relationship Id="rId4" Type="http://schemas.openxmlformats.org/officeDocument/2006/relationships/image" Target="../media/image28.png" /></Relationships>
</file>

<file path=ppt/slides/_rels/slide2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1.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33.png" /><Relationship Id="rId2" Type="http://schemas.openxmlformats.org/officeDocument/2006/relationships/image" Target="../media/image32.png" /><Relationship Id="rId1" Type="http://schemas.openxmlformats.org/officeDocument/2006/relationships/slideLayout" Target="../slideLayouts/slideLayout2.xml" /><Relationship Id="rId5" Type="http://schemas.openxmlformats.org/officeDocument/2006/relationships/image" Target="../media/image2.png" /><Relationship Id="rId4" Type="http://schemas.openxmlformats.org/officeDocument/2006/relationships/image" Target="../media/image1.png" /></Relationships>
</file>

<file path=ppt/slides/_rels/slide2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4.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5.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6.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8" Type="http://schemas.openxmlformats.org/officeDocument/2006/relationships/image" Target="../media/image41.png" /><Relationship Id="rId13" Type="http://schemas.openxmlformats.org/officeDocument/2006/relationships/image" Target="../media/image46.jpeg" /><Relationship Id="rId3" Type="http://schemas.openxmlformats.org/officeDocument/2006/relationships/image" Target="../media/image16.jpeg" /><Relationship Id="rId7" Type="http://schemas.openxmlformats.org/officeDocument/2006/relationships/image" Target="../media/image40.jpeg" /><Relationship Id="rId12" Type="http://schemas.openxmlformats.org/officeDocument/2006/relationships/image" Target="../media/image45.jpeg" /><Relationship Id="rId2" Type="http://schemas.openxmlformats.org/officeDocument/2006/relationships/image" Target="../media/image37.jpeg" /><Relationship Id="rId1" Type="http://schemas.openxmlformats.org/officeDocument/2006/relationships/slideLayout" Target="../slideLayouts/slideLayout2.xml" /><Relationship Id="rId6" Type="http://schemas.openxmlformats.org/officeDocument/2006/relationships/image" Target="../media/image39.jpeg" /><Relationship Id="rId11" Type="http://schemas.openxmlformats.org/officeDocument/2006/relationships/image" Target="../media/image44.jpeg" /><Relationship Id="rId5" Type="http://schemas.openxmlformats.org/officeDocument/2006/relationships/image" Target="../media/image25.jpeg" /><Relationship Id="rId10" Type="http://schemas.openxmlformats.org/officeDocument/2006/relationships/image" Target="../media/image43.jpeg" /><Relationship Id="rId4" Type="http://schemas.openxmlformats.org/officeDocument/2006/relationships/image" Target="../media/image38.jpeg" /><Relationship Id="rId9" Type="http://schemas.openxmlformats.org/officeDocument/2006/relationships/image" Target="../media/image42.jpeg" /><Relationship Id="rId14" Type="http://schemas.openxmlformats.org/officeDocument/2006/relationships/image" Target="../media/image2.png" /></Relationships>
</file>

<file path=ppt/slides/_rels/slide31.xml.rels><?xml version="1.0" encoding="UTF-8" standalone="yes"?>
<Relationships xmlns="http://schemas.openxmlformats.org/package/2006/relationships"><Relationship Id="rId8" Type="http://schemas.openxmlformats.org/officeDocument/2006/relationships/image" Target="../media/image52.jpeg" /><Relationship Id="rId3" Type="http://schemas.openxmlformats.org/officeDocument/2006/relationships/image" Target="../media/image47.jpeg" /><Relationship Id="rId7" Type="http://schemas.openxmlformats.org/officeDocument/2006/relationships/image" Target="../media/image51.jpeg" /><Relationship Id="rId12" Type="http://schemas.openxmlformats.org/officeDocument/2006/relationships/image" Target="../media/image2.png" /><Relationship Id="rId2" Type="http://schemas.openxmlformats.org/officeDocument/2006/relationships/image" Target="../media/image41.png" /><Relationship Id="rId1" Type="http://schemas.openxmlformats.org/officeDocument/2006/relationships/slideLayout" Target="../slideLayouts/slideLayout2.xml" /><Relationship Id="rId6" Type="http://schemas.openxmlformats.org/officeDocument/2006/relationships/image" Target="../media/image50.jpeg" /><Relationship Id="rId11" Type="http://schemas.openxmlformats.org/officeDocument/2006/relationships/image" Target="../media/image55.jpeg" /><Relationship Id="rId5" Type="http://schemas.openxmlformats.org/officeDocument/2006/relationships/image" Target="../media/image49.jpeg" /><Relationship Id="rId10" Type="http://schemas.openxmlformats.org/officeDocument/2006/relationships/image" Target="../media/image54.jpeg" /><Relationship Id="rId4" Type="http://schemas.openxmlformats.org/officeDocument/2006/relationships/image" Target="../media/image48.jpeg" /><Relationship Id="rId9" Type="http://schemas.openxmlformats.org/officeDocument/2006/relationships/image" Target="../media/image53.jpeg" /></Relationships>
</file>

<file path=ppt/slides/_rels/slide32.xml.rels><?xml version="1.0" encoding="UTF-8" standalone="yes"?>
<Relationships xmlns="http://schemas.openxmlformats.org/package/2006/relationships"><Relationship Id="rId8" Type="http://schemas.openxmlformats.org/officeDocument/2006/relationships/image" Target="../media/image61.jpeg" /><Relationship Id="rId13" Type="http://schemas.openxmlformats.org/officeDocument/2006/relationships/image" Target="../media/image66.jpeg" /><Relationship Id="rId18" Type="http://schemas.openxmlformats.org/officeDocument/2006/relationships/image" Target="../media/image71.jpeg" /><Relationship Id="rId3" Type="http://schemas.openxmlformats.org/officeDocument/2006/relationships/image" Target="../media/image16.jpeg" /><Relationship Id="rId7" Type="http://schemas.openxmlformats.org/officeDocument/2006/relationships/image" Target="../media/image60.jpeg" /><Relationship Id="rId12" Type="http://schemas.openxmlformats.org/officeDocument/2006/relationships/image" Target="../media/image65.jpeg" /><Relationship Id="rId17" Type="http://schemas.openxmlformats.org/officeDocument/2006/relationships/image" Target="../media/image70.jpeg" /><Relationship Id="rId2" Type="http://schemas.openxmlformats.org/officeDocument/2006/relationships/image" Target="../media/image56.jpeg" /><Relationship Id="rId16" Type="http://schemas.openxmlformats.org/officeDocument/2006/relationships/image" Target="../media/image69.jpeg" /><Relationship Id="rId1" Type="http://schemas.openxmlformats.org/officeDocument/2006/relationships/slideLayout" Target="../slideLayouts/slideLayout2.xml" /><Relationship Id="rId6" Type="http://schemas.openxmlformats.org/officeDocument/2006/relationships/image" Target="../media/image59.jpeg" /><Relationship Id="rId11" Type="http://schemas.openxmlformats.org/officeDocument/2006/relationships/image" Target="../media/image64.jpeg" /><Relationship Id="rId5" Type="http://schemas.openxmlformats.org/officeDocument/2006/relationships/image" Target="../media/image58.jpeg" /><Relationship Id="rId15" Type="http://schemas.openxmlformats.org/officeDocument/2006/relationships/image" Target="../media/image68.jpeg" /><Relationship Id="rId10" Type="http://schemas.openxmlformats.org/officeDocument/2006/relationships/image" Target="../media/image63.jpeg" /><Relationship Id="rId4" Type="http://schemas.openxmlformats.org/officeDocument/2006/relationships/image" Target="../media/image57.jpeg" /><Relationship Id="rId9" Type="http://schemas.openxmlformats.org/officeDocument/2006/relationships/image" Target="../media/image62.jpeg" /><Relationship Id="rId14" Type="http://schemas.openxmlformats.org/officeDocument/2006/relationships/image" Target="../media/image67.jpeg" /></Relationships>
</file>

<file path=ppt/slides/_rels/slide33.xml.rels><?xml version="1.0" encoding="UTF-8" standalone="yes"?>
<Relationships xmlns="http://schemas.openxmlformats.org/package/2006/relationships"><Relationship Id="rId3" Type="http://schemas.openxmlformats.org/officeDocument/2006/relationships/image" Target="../media/image73.jpeg" /><Relationship Id="rId2" Type="http://schemas.openxmlformats.org/officeDocument/2006/relationships/image" Target="../media/image72.jpeg" /><Relationship Id="rId1" Type="http://schemas.openxmlformats.org/officeDocument/2006/relationships/slideLayout" Target="../slideLayouts/slideLayout2.xml" /><Relationship Id="rId6" Type="http://schemas.openxmlformats.org/officeDocument/2006/relationships/image" Target="../media/image2.png" /><Relationship Id="rId5" Type="http://schemas.openxmlformats.org/officeDocument/2006/relationships/image" Target="../media/image75.jpeg" /><Relationship Id="rId4" Type="http://schemas.openxmlformats.org/officeDocument/2006/relationships/image" Target="../media/image74.jpeg" /></Relationships>
</file>

<file path=ppt/slides/_rels/slide34.xml.rels><?xml version="1.0" encoding="UTF-8" standalone="yes"?>
<Relationships xmlns="http://schemas.openxmlformats.org/package/2006/relationships"><Relationship Id="rId3" Type="http://schemas.openxmlformats.org/officeDocument/2006/relationships/image" Target="../media/image76.jpeg" /><Relationship Id="rId2" Type="http://schemas.openxmlformats.org/officeDocument/2006/relationships/notesSlide" Target="../notesSlides/notesSlide3.xml" /><Relationship Id="rId1" Type="http://schemas.openxmlformats.org/officeDocument/2006/relationships/slideLayout" Target="../slideLayouts/slideLayout2.xml" /><Relationship Id="rId5" Type="http://schemas.openxmlformats.org/officeDocument/2006/relationships/image" Target="../media/image2.png" /><Relationship Id="rId4" Type="http://schemas.openxmlformats.org/officeDocument/2006/relationships/image" Target="../media/image77.jpeg" /></Relationships>
</file>

<file path=ppt/slides/_rels/slide35.xml.rels><?xml version="1.0" encoding="UTF-8" standalone="yes"?>
<Relationships xmlns="http://schemas.openxmlformats.org/package/2006/relationships"><Relationship Id="rId3" Type="http://schemas.openxmlformats.org/officeDocument/2006/relationships/image" Target="../media/image78.jpeg" /><Relationship Id="rId2" Type="http://schemas.openxmlformats.org/officeDocument/2006/relationships/notesSlide" Target="../notesSlides/notesSlide4.xml" /><Relationship Id="rId1" Type="http://schemas.openxmlformats.org/officeDocument/2006/relationships/slideLayout" Target="../slideLayouts/slideLayout2.xml" /><Relationship Id="rId5" Type="http://schemas.openxmlformats.org/officeDocument/2006/relationships/image" Target="../media/image2.png" /><Relationship Id="rId4" Type="http://schemas.openxmlformats.org/officeDocument/2006/relationships/image" Target="../media/image79.png" /></Relationships>
</file>

<file path=ppt/slides/_rels/slide36.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image" Target="../media/image80.jpeg" /><Relationship Id="rId7" Type="http://schemas.openxmlformats.org/officeDocument/2006/relationships/image" Target="../media/image83.jpeg" /><Relationship Id="rId2" Type="http://schemas.openxmlformats.org/officeDocument/2006/relationships/notesSlide" Target="../notesSlides/notesSlide5.xml" /><Relationship Id="rId1" Type="http://schemas.openxmlformats.org/officeDocument/2006/relationships/slideLayout" Target="../slideLayouts/slideLayout2.xml" /><Relationship Id="rId6" Type="http://schemas.openxmlformats.org/officeDocument/2006/relationships/image" Target="../media/image82.jpeg" /><Relationship Id="rId5" Type="http://schemas.openxmlformats.org/officeDocument/2006/relationships/image" Target="../media/image81.jpeg" /><Relationship Id="rId4" Type="http://schemas.openxmlformats.org/officeDocument/2006/relationships/image" Target="../media/image79.png" /></Relationships>
</file>

<file path=ppt/slides/_rels/slide37.xml.rels><?xml version="1.0" encoding="UTF-8" standalone="yes"?>
<Relationships xmlns="http://schemas.openxmlformats.org/package/2006/relationships"><Relationship Id="rId3" Type="http://schemas.openxmlformats.org/officeDocument/2006/relationships/image" Target="../media/image33.png" /><Relationship Id="rId2" Type="http://schemas.openxmlformats.org/officeDocument/2006/relationships/image" Target="../media/image32.png" /><Relationship Id="rId1" Type="http://schemas.openxmlformats.org/officeDocument/2006/relationships/slideLayout" Target="../slideLayouts/slideLayout1.xml" /><Relationship Id="rId4" Type="http://schemas.openxmlformats.org/officeDocument/2006/relationships/image" Target="../media/image1.png" /></Relationships>
</file>

<file path=ppt/slides/_rels/slide38.xml.rels><?xml version="1.0" encoding="UTF-8" standalone="yes"?>
<Relationships xmlns="http://schemas.openxmlformats.org/package/2006/relationships"><Relationship Id="rId3" Type="http://schemas.openxmlformats.org/officeDocument/2006/relationships/image" Target="../media/image84.pn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85.pn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86.jpeg"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1.xml" /><Relationship Id="rId1" Type="http://schemas.openxmlformats.org/officeDocument/2006/relationships/slideLayout" Target="../slideLayouts/slideLayout2.xml" /><Relationship Id="rId4" Type="http://schemas.openxmlformats.org/officeDocument/2006/relationships/image" Target="../media/image2.png" /></Relationships>
</file>

<file path=ppt/slides/_rels/slide6.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4.jpeg" /><Relationship Id="rId1" Type="http://schemas.openxmlformats.org/officeDocument/2006/relationships/slideLayout" Target="../slideLayouts/slideLayout2.xml" /><Relationship Id="rId4" Type="http://schemas.openxmlformats.org/officeDocument/2006/relationships/image" Target="../media/image7.jpeg" /></Relationships>
</file>

<file path=ppt/slides/_rels/slide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9503" y="1044059"/>
            <a:ext cx="8928992" cy="4176464"/>
          </a:xfrm>
          <a:ln>
            <a:solidFill>
              <a:srgbClr val="00B0F0"/>
            </a:solidFill>
          </a:ln>
        </p:spPr>
        <p:txBody>
          <a:bodyPr>
            <a:noAutofit/>
          </a:bodyPr>
          <a:lstStyle/>
          <a:p>
            <a:r>
              <a:rPr lang="tr-TR" sz="6000" b="1" dirty="0">
                <a:solidFill>
                  <a:srgbClr val="FF0000"/>
                </a:solidFill>
                <a:latin typeface="+mn-lt"/>
              </a:rPr>
              <a:t>Beslenme </a:t>
            </a:r>
            <a:br>
              <a:rPr lang="tr-TR" sz="6000" b="1" dirty="0">
                <a:solidFill>
                  <a:srgbClr val="FF0000"/>
                </a:solidFill>
                <a:latin typeface="+mn-lt"/>
              </a:rPr>
            </a:br>
            <a:r>
              <a:rPr lang="tr-TR" sz="6000" b="1" dirty="0">
                <a:solidFill>
                  <a:srgbClr val="FF0000"/>
                </a:solidFill>
                <a:latin typeface="+mn-lt"/>
              </a:rPr>
              <a:t>Besin Ögeleri </a:t>
            </a:r>
            <a:br>
              <a:rPr lang="tr-TR" sz="6000" b="1" dirty="0">
                <a:solidFill>
                  <a:srgbClr val="FF0000"/>
                </a:solidFill>
                <a:latin typeface="+mn-lt"/>
              </a:rPr>
            </a:br>
            <a:r>
              <a:rPr lang="tr-TR" sz="6000" b="1" dirty="0">
                <a:solidFill>
                  <a:srgbClr val="FF0000"/>
                </a:solidFill>
                <a:latin typeface="+mn-lt"/>
              </a:rPr>
              <a:t>ve </a:t>
            </a:r>
            <a:br>
              <a:rPr lang="tr-TR" sz="6000" b="1" dirty="0">
                <a:solidFill>
                  <a:srgbClr val="FF0000"/>
                </a:solidFill>
                <a:latin typeface="+mn-lt"/>
              </a:rPr>
            </a:br>
            <a:r>
              <a:rPr lang="tr-TR" sz="6000" b="1" dirty="0">
                <a:solidFill>
                  <a:srgbClr val="FF0000"/>
                </a:solidFill>
                <a:latin typeface="+mn-lt"/>
              </a:rPr>
              <a:t>Besin Grupları</a:t>
            </a:r>
            <a:br>
              <a:rPr lang="tr-TR" sz="6000" b="1" dirty="0">
                <a:solidFill>
                  <a:srgbClr val="FF0000"/>
                </a:solidFill>
                <a:latin typeface="+mn-lt"/>
              </a:rPr>
            </a:br>
            <a:r>
              <a:rPr lang="tr-TR" sz="2800" b="1" dirty="0">
                <a:latin typeface="+mn-lt"/>
              </a:rPr>
              <a:t>- Ortaokul -</a:t>
            </a:r>
            <a:endParaRPr lang="tr-TR" sz="6000" b="1" dirty="0">
              <a:latin typeface="+mn-lt"/>
            </a:endParaRPr>
          </a:p>
        </p:txBody>
      </p:sp>
      <p:pic>
        <p:nvPicPr>
          <p:cNvPr id="5" name="Resim 4"/>
          <p:cNvPicPr>
            <a:picLocks noChangeAspect="1"/>
          </p:cNvPicPr>
          <p:nvPr/>
        </p:nvPicPr>
        <p:blipFill>
          <a:blip r:embed="rId2"/>
          <a:stretch>
            <a:fillRect/>
          </a:stretch>
        </p:blipFill>
        <p:spPr>
          <a:xfrm>
            <a:off x="3741792" y="5301175"/>
            <a:ext cx="1624413" cy="1512000"/>
          </a:xfrm>
          <a:prstGeom prst="ellipse">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404" y="72059"/>
            <a:ext cx="3579188" cy="972000"/>
          </a:xfrm>
          <a:prstGeom prst="rect">
            <a:avLst/>
          </a:prstGeom>
        </p:spPr>
      </p:pic>
    </p:spTree>
    <p:extLst>
      <p:ext uri="{BB962C8B-B14F-4D97-AF65-F5344CB8AC3E}">
        <p14:creationId xmlns:p14="http://schemas.microsoft.com/office/powerpoint/2010/main" val="3364476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chemeClr val="accent6">
                    <a:lumMod val="75000"/>
                  </a:schemeClr>
                </a:solidFill>
                <a:latin typeface="+mn-lt"/>
              </a:rPr>
              <a:t>Yağlar</a:t>
            </a:r>
          </a:p>
        </p:txBody>
      </p:sp>
      <p:sp>
        <p:nvSpPr>
          <p:cNvPr id="3" name="İçerik Yer Tutucusu 2"/>
          <p:cNvSpPr>
            <a:spLocks noGrp="1"/>
          </p:cNvSpPr>
          <p:nvPr>
            <p:ph idx="1"/>
          </p:nvPr>
        </p:nvSpPr>
        <p:spPr>
          <a:xfrm>
            <a:off x="107504" y="908720"/>
            <a:ext cx="8928992" cy="5832648"/>
          </a:xfrm>
        </p:spPr>
        <p:txBody>
          <a:bodyPr>
            <a:normAutofit/>
          </a:bodyPr>
          <a:lstStyle/>
          <a:p>
            <a:r>
              <a:rPr lang="tr-TR" sz="2800" dirty="0"/>
              <a:t>Sıvı ve katı yağlar olmak üzere ikiye ayrılırlar. </a:t>
            </a:r>
          </a:p>
          <a:p>
            <a:pPr lvl="1"/>
            <a:r>
              <a:rPr lang="tr-TR" dirty="0"/>
              <a:t>Sıvı yağlar </a:t>
            </a:r>
            <a:r>
              <a:rPr lang="tr-TR" dirty="0">
                <a:sym typeface="Wingdings" panose="05000000000000000000" pitchFamily="2" charset="2"/>
              </a:rPr>
              <a:t> </a:t>
            </a:r>
            <a:r>
              <a:rPr lang="tr-TR" dirty="0"/>
              <a:t>zeytin, ayçiçeği, mısır, fındık ve soya gibi bitkisel besinlerden elde edilir </a:t>
            </a:r>
          </a:p>
          <a:p>
            <a:pPr lvl="1"/>
            <a:r>
              <a:rPr lang="tr-TR" dirty="0"/>
              <a:t>Katı yağlar </a:t>
            </a:r>
            <a:r>
              <a:rPr lang="tr-TR" dirty="0">
                <a:sym typeface="Wingdings" panose="05000000000000000000" pitchFamily="2" charset="2"/>
              </a:rPr>
              <a:t> </a:t>
            </a:r>
            <a:r>
              <a:rPr lang="tr-TR" dirty="0"/>
              <a:t>iç yağı, kuyruk yağı, margarin ve tereyağıdır</a:t>
            </a:r>
          </a:p>
          <a:p>
            <a:pPr lvl="2"/>
            <a:r>
              <a:rPr lang="tr-TR" sz="2000" b="1" dirty="0">
                <a:solidFill>
                  <a:schemeClr val="accent6"/>
                </a:solidFill>
              </a:rPr>
              <a:t>Ayrıca bütün hayvansal besinlerin içinde de katı yağlar bulunur!</a:t>
            </a:r>
          </a:p>
          <a:p>
            <a:r>
              <a:rPr lang="tr-TR" sz="2800" dirty="0"/>
              <a:t>Fındık, ceviz gibi gıdalarda da yağ var </a:t>
            </a:r>
            <a:r>
              <a:rPr lang="tr-TR" sz="2800" dirty="0">
                <a:solidFill>
                  <a:srgbClr val="00B0F0"/>
                </a:solidFill>
                <a:sym typeface="Wingdings" panose="05000000000000000000" pitchFamily="2" charset="2"/>
              </a:rPr>
              <a:t> yararlı yağlardır</a:t>
            </a:r>
            <a:endParaRPr lang="tr-TR" sz="2800" dirty="0">
              <a:solidFill>
                <a:srgbClr val="00B0F0"/>
              </a:solidFill>
            </a:endParaRPr>
          </a:p>
        </p:txBody>
      </p:sp>
      <p:grpSp>
        <p:nvGrpSpPr>
          <p:cNvPr id="7" name="Grup 6"/>
          <p:cNvGrpSpPr/>
          <p:nvPr/>
        </p:nvGrpSpPr>
        <p:grpSpPr>
          <a:xfrm>
            <a:off x="539552" y="4293096"/>
            <a:ext cx="8363272" cy="2167519"/>
            <a:chOff x="457200" y="5004384"/>
            <a:chExt cx="8363272" cy="2167519"/>
          </a:xfrm>
        </p:grpSpPr>
        <p:sp>
          <p:nvSpPr>
            <p:cNvPr id="4" name="Yuvarlatılmış Dikdörtgen 3"/>
            <p:cNvSpPr/>
            <p:nvPr/>
          </p:nvSpPr>
          <p:spPr>
            <a:xfrm>
              <a:off x="457200" y="5004384"/>
              <a:ext cx="8363272" cy="1584176"/>
            </a:xfrm>
            <a:prstGeom prst="round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2" algn="ctr"/>
              <a:r>
                <a:rPr lang="tr-TR" sz="3600" b="1" dirty="0">
                  <a:solidFill>
                    <a:srgbClr val="FF0000"/>
                  </a:solidFill>
                </a:rPr>
                <a:t>Katı yağların fazla miktarda tüketilmesi, kalp ve damar sağlığı için zararlıdır </a:t>
              </a:r>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6807" r="5808"/>
            <a:stretch/>
          </p:blipFill>
          <p:spPr>
            <a:xfrm>
              <a:off x="6361856" y="6293249"/>
              <a:ext cx="825506" cy="878654"/>
            </a:xfrm>
            <a:prstGeom prst="rect">
              <a:avLst/>
            </a:prstGeom>
          </p:spPr>
        </p:pic>
      </p:grpSp>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250845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l="6807" r="5808"/>
          <a:stretch/>
        </p:blipFill>
        <p:spPr>
          <a:xfrm>
            <a:off x="251520" y="548680"/>
            <a:ext cx="2418552" cy="2767708"/>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chemeClr val="accent6">
                    <a:lumMod val="75000"/>
                  </a:schemeClr>
                </a:solidFill>
                <a:latin typeface="+mn-lt"/>
              </a:rPr>
              <a:t>Yağlar</a:t>
            </a:r>
          </a:p>
        </p:txBody>
      </p:sp>
      <p:sp>
        <p:nvSpPr>
          <p:cNvPr id="6" name="Yuvarlatılmış Dikdörtgen 5"/>
          <p:cNvSpPr/>
          <p:nvPr/>
        </p:nvSpPr>
        <p:spPr>
          <a:xfrm>
            <a:off x="2648710" y="1196752"/>
            <a:ext cx="6192688" cy="10081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200" b="1" dirty="0">
                <a:solidFill>
                  <a:schemeClr val="tx1"/>
                </a:solidFill>
              </a:rPr>
              <a:t>Yağ içeriği yüksek besinleri fazla tüketirsek ne olur?</a:t>
            </a:r>
          </a:p>
        </p:txBody>
      </p:sp>
      <p:sp>
        <p:nvSpPr>
          <p:cNvPr id="7" name="Yuvarlatılmış Dikdörtgen 6"/>
          <p:cNvSpPr/>
          <p:nvPr/>
        </p:nvSpPr>
        <p:spPr>
          <a:xfrm>
            <a:off x="2339752" y="2564904"/>
            <a:ext cx="6696744" cy="41284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457200" indent="-457200">
              <a:buFont typeface="Arial" panose="020B0604020202020204" pitchFamily="34" charset="0"/>
              <a:buChar char="•"/>
            </a:pPr>
            <a:r>
              <a:rPr lang="tr-TR" sz="3200" dirty="0">
                <a:solidFill>
                  <a:schemeClr val="tx1"/>
                </a:solidFill>
              </a:rPr>
              <a:t>Gereğinden fazla enerji aldığımız için kilo alırız </a:t>
            </a:r>
          </a:p>
          <a:p>
            <a:pPr marL="457200" indent="-457200">
              <a:buFont typeface="Arial" panose="020B0604020202020204" pitchFamily="34" charset="0"/>
              <a:buChar char="•"/>
            </a:pPr>
            <a:r>
              <a:rPr lang="tr-TR" sz="3200" dirty="0">
                <a:solidFill>
                  <a:schemeClr val="tx1"/>
                </a:solidFill>
              </a:rPr>
              <a:t>Vücudumuzda dolaşan kanın bileşimi bozulur </a:t>
            </a:r>
          </a:p>
          <a:p>
            <a:pPr marL="457200" indent="-457200">
              <a:buFont typeface="Arial" panose="020B0604020202020204" pitchFamily="34" charset="0"/>
              <a:buChar char="•"/>
            </a:pPr>
            <a:r>
              <a:rPr lang="tr-TR" sz="3200" dirty="0">
                <a:solidFill>
                  <a:schemeClr val="tx1"/>
                </a:solidFill>
              </a:rPr>
              <a:t>Kalp ve damar sağlığımız olumsuz etkilenir </a:t>
            </a:r>
          </a:p>
          <a:p>
            <a:pPr marL="914400" lvl="1" indent="-457200">
              <a:buFont typeface="Calibri" panose="020F0502020204030204" pitchFamily="34" charset="0"/>
              <a:buChar char="¤"/>
            </a:pPr>
            <a:r>
              <a:rPr lang="tr-TR" sz="2800" dirty="0">
                <a:solidFill>
                  <a:schemeClr val="tx1"/>
                </a:solidFill>
              </a:rPr>
              <a:t>Özellikle katı yağlar kalp ve damarlarımız için daha zararlıdır</a:t>
            </a:r>
          </a:p>
        </p:txBody>
      </p:sp>
      <p:pic>
        <p:nvPicPr>
          <p:cNvPr id="9" name="Resim 8"/>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5496" y="6281583"/>
            <a:ext cx="2490460" cy="576000"/>
          </a:xfrm>
          <a:prstGeom prst="rect">
            <a:avLst/>
          </a:prstGeom>
        </p:spPr>
      </p:pic>
    </p:spTree>
    <p:extLst>
      <p:ext uri="{BB962C8B-B14F-4D97-AF65-F5344CB8AC3E}">
        <p14:creationId xmlns:p14="http://schemas.microsoft.com/office/powerpoint/2010/main" val="256818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chemeClr val="accent6">
                    <a:lumMod val="75000"/>
                  </a:schemeClr>
                </a:solidFill>
                <a:latin typeface="+mn-lt"/>
              </a:rPr>
              <a:t>Yağlar</a:t>
            </a:r>
          </a:p>
        </p:txBody>
      </p:sp>
      <p:grpSp>
        <p:nvGrpSpPr>
          <p:cNvPr id="3" name="Grup 2"/>
          <p:cNvGrpSpPr/>
          <p:nvPr/>
        </p:nvGrpSpPr>
        <p:grpSpPr>
          <a:xfrm>
            <a:off x="788458" y="843833"/>
            <a:ext cx="8147458" cy="5431485"/>
            <a:chOff x="788458" y="843833"/>
            <a:chExt cx="8147458" cy="5431485"/>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58" y="843833"/>
              <a:ext cx="7567084" cy="5431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6807" r="5808"/>
            <a:stretch/>
          </p:blipFill>
          <p:spPr>
            <a:xfrm>
              <a:off x="7775168" y="3068960"/>
              <a:ext cx="1160748" cy="1328320"/>
            </a:xfrm>
            <a:prstGeom prst="rect">
              <a:avLst/>
            </a:prstGeom>
          </p:spPr>
        </p:pic>
      </p:grpSp>
      <p:pic>
        <p:nvPicPr>
          <p:cNvPr id="8" name="Resim 7"/>
          <p:cNvPicPr>
            <a:picLocks noChangeAspect="1"/>
          </p:cNvPicPr>
          <p:nvPr/>
        </p:nvPicPr>
        <p:blipFill rotWithShape="1">
          <a:blip r:embed="rId4"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4058770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chemeClr val="accent1"/>
                </a:solidFill>
                <a:latin typeface="Calibri" panose="020F0502020204030204" pitchFamily="34" charset="0"/>
                <a:cs typeface="Calibri" panose="020F0502020204030204" pitchFamily="34" charset="0"/>
              </a:rPr>
              <a:t>Proteinler</a:t>
            </a:r>
          </a:p>
        </p:txBody>
      </p:sp>
      <p:sp>
        <p:nvSpPr>
          <p:cNvPr id="3" name="İçerik Yer Tutucusu 2"/>
          <p:cNvSpPr>
            <a:spLocks noGrp="1"/>
          </p:cNvSpPr>
          <p:nvPr>
            <p:ph idx="1"/>
          </p:nvPr>
        </p:nvSpPr>
        <p:spPr>
          <a:xfrm>
            <a:off x="457200" y="908720"/>
            <a:ext cx="8229600" cy="4392488"/>
          </a:xfrm>
        </p:spPr>
        <p:txBody>
          <a:bodyPr>
            <a:normAutofit fontScale="92500" lnSpcReduction="10000"/>
          </a:bodyPr>
          <a:lstStyle/>
          <a:p>
            <a:r>
              <a:rPr lang="tr-TR" dirty="0"/>
              <a:t>Hücrelerimizin büyük bir bölümü proteinlerden yapılmıştır</a:t>
            </a:r>
          </a:p>
          <a:p>
            <a:endParaRPr lang="tr-TR" sz="2000" dirty="0"/>
          </a:p>
          <a:p>
            <a:r>
              <a:rPr lang="tr-TR" dirty="0"/>
              <a:t>Hücreler sürekli olarak değişip yenilendiğinden vücudumuzda protein depo miktarı çok azdır</a:t>
            </a:r>
          </a:p>
          <a:p>
            <a:pPr lvl="1"/>
            <a:r>
              <a:rPr lang="tr-TR" i="1" dirty="0">
                <a:solidFill>
                  <a:schemeClr val="accent1"/>
                </a:solidFill>
              </a:rPr>
              <a:t>Vücut proteinlerinin oluşumu için kaynak yiyeceklerin içinde bulunan proteinlerdir!</a:t>
            </a:r>
          </a:p>
          <a:p>
            <a:endParaRPr lang="tr-TR" sz="2200" dirty="0"/>
          </a:p>
          <a:p>
            <a:r>
              <a:rPr lang="tr-TR" dirty="0"/>
              <a:t>Et, tavuk, süt ve ürünleri, yumurta, balık, </a:t>
            </a:r>
            <a:r>
              <a:rPr lang="tr-TR" dirty="0" err="1"/>
              <a:t>kurubaklagiller</a:t>
            </a:r>
            <a:r>
              <a:rPr lang="tr-TR" dirty="0"/>
              <a:t> protein içeriği zengin gıdalardır</a:t>
            </a:r>
          </a:p>
        </p:txBody>
      </p:sp>
      <p:sp>
        <p:nvSpPr>
          <p:cNvPr id="4" name="Metin kutusu 3"/>
          <p:cNvSpPr txBox="1"/>
          <p:nvPr/>
        </p:nvSpPr>
        <p:spPr>
          <a:xfrm>
            <a:off x="1691680" y="5150070"/>
            <a:ext cx="5551263" cy="1077218"/>
          </a:xfrm>
          <a:prstGeom prst="rect">
            <a:avLst/>
          </a:prstGeom>
          <a:solidFill>
            <a:schemeClr val="accent6">
              <a:lumMod val="20000"/>
              <a:lumOff val="80000"/>
            </a:schemeClr>
          </a:solidFill>
          <a:ln>
            <a:solidFill>
              <a:srgbClr val="00B0F0"/>
            </a:solidFill>
          </a:ln>
        </p:spPr>
        <p:txBody>
          <a:bodyPr wrap="none" rtlCol="0">
            <a:spAutoFit/>
          </a:bodyPr>
          <a:lstStyle/>
          <a:p>
            <a:pPr algn="ctr"/>
            <a:r>
              <a:rPr lang="tr-TR" sz="3200" b="1" i="1" dirty="0">
                <a:solidFill>
                  <a:srgbClr val="FF0000"/>
                </a:solidFill>
              </a:rPr>
              <a:t>Her gün 1 adet yumurta yiyelim</a:t>
            </a:r>
          </a:p>
          <a:p>
            <a:pPr algn="ctr"/>
            <a:r>
              <a:rPr lang="tr-TR" sz="3200" b="1" i="1" dirty="0">
                <a:solidFill>
                  <a:srgbClr val="FF0000"/>
                </a:solidFill>
              </a:rPr>
              <a:t>Sağlıklı büyüyelim</a:t>
            </a:r>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3963875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chemeClr val="accent1"/>
                </a:solidFill>
                <a:latin typeface="Calibri" panose="020F0502020204030204" pitchFamily="34" charset="0"/>
                <a:cs typeface="Calibri" panose="020F0502020204030204" pitchFamily="34" charset="0"/>
              </a:rPr>
              <a:t>Proteinler</a:t>
            </a:r>
          </a:p>
        </p:txBody>
      </p:sp>
      <p:sp>
        <p:nvSpPr>
          <p:cNvPr id="3" name="İçerik Yer Tutucusu 2"/>
          <p:cNvSpPr>
            <a:spLocks noGrp="1"/>
          </p:cNvSpPr>
          <p:nvPr>
            <p:ph idx="1"/>
          </p:nvPr>
        </p:nvSpPr>
        <p:spPr>
          <a:xfrm>
            <a:off x="457200" y="908720"/>
            <a:ext cx="8229600" cy="5832648"/>
          </a:xfrm>
        </p:spPr>
        <p:txBody>
          <a:bodyPr>
            <a:normAutofit/>
          </a:bodyPr>
          <a:lstStyle/>
          <a:p>
            <a:r>
              <a:rPr lang="tr-TR" dirty="0"/>
              <a:t>Proteinler sindirim sistemimizde yapı taşlarını oluşturan amino asitlere ayrılır</a:t>
            </a:r>
          </a:p>
          <a:p>
            <a:endParaRPr lang="tr-TR" dirty="0">
              <a:solidFill>
                <a:srgbClr val="FF0000"/>
              </a:solidFill>
            </a:endParaRPr>
          </a:p>
          <a:p>
            <a:r>
              <a:rPr lang="tr-TR" dirty="0">
                <a:solidFill>
                  <a:srgbClr val="FF0000"/>
                </a:solidFill>
              </a:rPr>
              <a:t>Büyüme ve gelişme </a:t>
            </a:r>
            <a:r>
              <a:rPr lang="tr-TR" dirty="0"/>
              <a:t>ile </a:t>
            </a:r>
            <a:r>
              <a:rPr lang="tr-TR" dirty="0">
                <a:solidFill>
                  <a:srgbClr val="FF0000"/>
                </a:solidFill>
              </a:rPr>
              <a:t>doku ve organlarımızdaki hücrelerin yapımında </a:t>
            </a:r>
            <a:r>
              <a:rPr lang="tr-TR" dirty="0"/>
              <a:t>gerekli </a:t>
            </a:r>
          </a:p>
          <a:p>
            <a:endParaRPr lang="tr-TR" dirty="0"/>
          </a:p>
          <a:p>
            <a:r>
              <a:rPr lang="tr-TR" dirty="0"/>
              <a:t>Vücudumuzu hastalıklara karşı koruyan </a:t>
            </a:r>
            <a:r>
              <a:rPr lang="tr-TR" dirty="0">
                <a:solidFill>
                  <a:srgbClr val="FF0000"/>
                </a:solidFill>
              </a:rPr>
              <a:t>savunma sistemimiz</a:t>
            </a:r>
            <a:r>
              <a:rPr lang="tr-TR" dirty="0"/>
              <a:t> için gerekli</a:t>
            </a:r>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2673489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rotWithShape="1">
          <a:blip r:embed="rId2" cstate="print">
            <a:extLst>
              <a:ext uri="{28A0092B-C50C-407E-A947-70E740481C1C}">
                <a14:useLocalDpi xmlns:a14="http://schemas.microsoft.com/office/drawing/2010/main" val="0"/>
              </a:ext>
            </a:extLst>
          </a:blip>
          <a:srcRect l="6807" r="5808"/>
          <a:stretch/>
        </p:blipFill>
        <p:spPr>
          <a:xfrm>
            <a:off x="251520" y="548680"/>
            <a:ext cx="2418552" cy="2767708"/>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chemeClr val="accent1"/>
                </a:solidFill>
                <a:latin typeface="Calibri" panose="020F0502020204030204" pitchFamily="34" charset="0"/>
                <a:cs typeface="Calibri" panose="020F0502020204030204" pitchFamily="34" charset="0"/>
              </a:rPr>
              <a:t>Proteinler</a:t>
            </a:r>
          </a:p>
        </p:txBody>
      </p:sp>
      <p:sp>
        <p:nvSpPr>
          <p:cNvPr id="4" name="Yuvarlatılmış Dikdörtgen 3"/>
          <p:cNvSpPr/>
          <p:nvPr/>
        </p:nvSpPr>
        <p:spPr>
          <a:xfrm>
            <a:off x="2649656" y="1396471"/>
            <a:ext cx="5873045" cy="10992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3200" b="1" dirty="0">
                <a:solidFill>
                  <a:schemeClr val="tx2"/>
                </a:solidFill>
                <a:latin typeface="Comic Sans MS" panose="030F0702030302020204" pitchFamily="66" charset="0"/>
              </a:rPr>
              <a:t>Yeterince protein almazsak ne olur?</a:t>
            </a:r>
          </a:p>
        </p:txBody>
      </p:sp>
      <p:sp>
        <p:nvSpPr>
          <p:cNvPr id="5" name="Yuvarlatılmış Dikdörtgen 4"/>
          <p:cNvSpPr/>
          <p:nvPr/>
        </p:nvSpPr>
        <p:spPr>
          <a:xfrm>
            <a:off x="2057169" y="2943451"/>
            <a:ext cx="6840760" cy="3600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457200" indent="-457200">
              <a:buFont typeface="Arial" panose="020B0604020202020204" pitchFamily="34" charset="0"/>
              <a:buChar char="•"/>
            </a:pPr>
            <a:r>
              <a:rPr lang="tr-TR" sz="3200" dirty="0">
                <a:solidFill>
                  <a:schemeClr val="tx2"/>
                </a:solidFill>
                <a:latin typeface="Comic Sans MS" panose="030F0702030302020204" pitchFamily="66" charset="0"/>
              </a:rPr>
              <a:t>Büyüme ve gelişmemiz yavaşlar </a:t>
            </a:r>
          </a:p>
          <a:p>
            <a:pPr marL="457200" indent="-457200">
              <a:buFont typeface="Arial" panose="020B0604020202020204" pitchFamily="34" charset="0"/>
              <a:buChar char="•"/>
            </a:pPr>
            <a:r>
              <a:rPr lang="tr-TR" sz="3200" dirty="0">
                <a:solidFill>
                  <a:schemeClr val="tx2"/>
                </a:solidFill>
                <a:latin typeface="Comic Sans MS" panose="030F0702030302020204" pitchFamily="66" charset="0"/>
              </a:rPr>
              <a:t>Kolay hasta oluruz </a:t>
            </a:r>
          </a:p>
          <a:p>
            <a:pPr marL="457200" indent="-457200">
              <a:buFont typeface="Arial" panose="020B0604020202020204" pitchFamily="34" charset="0"/>
              <a:buChar char="•"/>
            </a:pPr>
            <a:r>
              <a:rPr lang="tr-TR" sz="3200" dirty="0">
                <a:solidFill>
                  <a:schemeClr val="tx2"/>
                </a:solidFill>
                <a:latin typeface="Comic Sans MS" panose="030F0702030302020204" pitchFamily="66" charset="0"/>
              </a:rPr>
              <a:t>Hastalıklar daha uzun sürer </a:t>
            </a:r>
          </a:p>
          <a:p>
            <a:pPr marL="457200" indent="-457200">
              <a:buFont typeface="Arial" panose="020B0604020202020204" pitchFamily="34" charset="0"/>
              <a:buChar char="•"/>
            </a:pPr>
            <a:r>
              <a:rPr lang="tr-TR" sz="3200" dirty="0">
                <a:solidFill>
                  <a:schemeClr val="tx2"/>
                </a:solidFill>
                <a:latin typeface="Comic Sans MS" panose="030F0702030302020204" pitchFamily="66" charset="0"/>
              </a:rPr>
              <a:t>Yaralarımız daha geç iyileşir</a:t>
            </a:r>
          </a:p>
          <a:p>
            <a:pPr marL="457200" indent="-457200">
              <a:buFont typeface="Arial" panose="020B0604020202020204" pitchFamily="34" charset="0"/>
              <a:buChar char="•"/>
            </a:pPr>
            <a:r>
              <a:rPr lang="tr-TR" sz="3200" dirty="0">
                <a:solidFill>
                  <a:schemeClr val="tx2"/>
                </a:solidFill>
                <a:latin typeface="Comic Sans MS" panose="030F0702030302020204" pitchFamily="66" charset="0"/>
              </a:rPr>
              <a:t>Saç, deri, tırnak gibi  dokularımızın sağlığı bozulur </a:t>
            </a:r>
          </a:p>
          <a:p>
            <a:pPr marL="457200" indent="-457200">
              <a:buFont typeface="Arial" panose="020B0604020202020204" pitchFamily="34" charset="0"/>
              <a:buChar char="•"/>
            </a:pPr>
            <a:r>
              <a:rPr lang="tr-TR" sz="3200" dirty="0">
                <a:solidFill>
                  <a:schemeClr val="tx2"/>
                </a:solidFill>
                <a:latin typeface="Comic Sans MS" panose="030F0702030302020204" pitchFamily="66" charset="0"/>
              </a:rPr>
              <a:t>Organlarımızın çalışması aksar</a:t>
            </a:r>
          </a:p>
        </p:txBody>
      </p:sp>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5496" y="6281583"/>
            <a:ext cx="2490460" cy="576000"/>
          </a:xfrm>
          <a:prstGeom prst="rect">
            <a:avLst/>
          </a:prstGeom>
        </p:spPr>
      </p:pic>
    </p:spTree>
    <p:extLst>
      <p:ext uri="{BB962C8B-B14F-4D97-AF65-F5344CB8AC3E}">
        <p14:creationId xmlns:p14="http://schemas.microsoft.com/office/powerpoint/2010/main" val="194560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rgbClr val="00B050"/>
                </a:solidFill>
                <a:latin typeface="Calibri" panose="020F0502020204030204" pitchFamily="34" charset="0"/>
                <a:cs typeface="Calibri" panose="020F0502020204030204" pitchFamily="34" charset="0"/>
              </a:rPr>
              <a:t>Vitaminler</a:t>
            </a:r>
          </a:p>
        </p:txBody>
      </p:sp>
      <p:sp>
        <p:nvSpPr>
          <p:cNvPr id="3" name="İçerik Yer Tutucusu 2"/>
          <p:cNvSpPr>
            <a:spLocks noGrp="1"/>
          </p:cNvSpPr>
          <p:nvPr>
            <p:ph idx="1"/>
          </p:nvPr>
        </p:nvSpPr>
        <p:spPr>
          <a:xfrm>
            <a:off x="192596" y="1502235"/>
            <a:ext cx="8964488" cy="4320480"/>
          </a:xfrm>
        </p:spPr>
        <p:txBody>
          <a:bodyPr>
            <a:normAutofit lnSpcReduction="10000"/>
          </a:bodyPr>
          <a:lstStyle/>
          <a:p>
            <a:r>
              <a:rPr lang="tr-TR" dirty="0"/>
              <a:t>Vücutta;</a:t>
            </a:r>
          </a:p>
          <a:p>
            <a:pPr lvl="1"/>
            <a:r>
              <a:rPr lang="tr-TR" dirty="0"/>
              <a:t>enerji metabolizmasında </a:t>
            </a:r>
          </a:p>
          <a:p>
            <a:pPr lvl="1"/>
            <a:r>
              <a:rPr lang="tr-TR" dirty="0"/>
              <a:t>kan yapımında</a:t>
            </a:r>
          </a:p>
          <a:p>
            <a:pPr lvl="1"/>
            <a:r>
              <a:rPr lang="tr-TR" dirty="0"/>
              <a:t>bağışıklık sisteminde</a:t>
            </a:r>
          </a:p>
          <a:p>
            <a:pPr lvl="1"/>
            <a:r>
              <a:rPr lang="tr-TR" dirty="0"/>
              <a:t>kemik oluşumunda</a:t>
            </a:r>
          </a:p>
          <a:p>
            <a:pPr lvl="1"/>
            <a:r>
              <a:rPr lang="tr-TR" dirty="0"/>
              <a:t>vücut hücre hasarının önlenmesinde, hücrelerin normal çalışmasını yürütmesinde ve zararlı bazı maddelerinin etkilerinin azaltılmasında </a:t>
            </a:r>
            <a:r>
              <a:rPr lang="tr-TR" dirty="0">
                <a:solidFill>
                  <a:srgbClr val="FF0000"/>
                </a:solidFill>
              </a:rPr>
              <a:t>(antioksidan etki)</a:t>
            </a:r>
          </a:p>
          <a:p>
            <a:pPr marL="57150" indent="0">
              <a:buNone/>
            </a:pPr>
            <a:r>
              <a:rPr lang="tr-TR" dirty="0"/>
              <a:t>yer alırlar.</a:t>
            </a:r>
          </a:p>
          <a:p>
            <a:pPr lvl="1"/>
            <a:endParaRPr lang="tr-TR" sz="3600" b="1" dirty="0">
              <a:solidFill>
                <a:srgbClr val="FF0000"/>
              </a:solidFill>
            </a:endParaRPr>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t="8921" b="10117"/>
          <a:stretch/>
        </p:blipFill>
        <p:spPr>
          <a:xfrm>
            <a:off x="5652120" y="991185"/>
            <a:ext cx="3191985" cy="2584281"/>
          </a:xfrm>
          <a:prstGeom prst="rect">
            <a:avLst/>
          </a:prstGeom>
        </p:spPr>
      </p:pic>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481196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rgbClr val="00B050"/>
                </a:solidFill>
                <a:latin typeface="Calibri" panose="020F0502020204030204" pitchFamily="34" charset="0"/>
                <a:cs typeface="Calibri" panose="020F0502020204030204" pitchFamily="34" charset="0"/>
              </a:rPr>
              <a:t>Vitaminler</a:t>
            </a:r>
          </a:p>
        </p:txBody>
      </p:sp>
      <p:sp>
        <p:nvSpPr>
          <p:cNvPr id="6" name="İçerik Yer Tutucusu 5"/>
          <p:cNvSpPr>
            <a:spLocks noGrp="1"/>
          </p:cNvSpPr>
          <p:nvPr>
            <p:ph idx="1"/>
          </p:nvPr>
        </p:nvSpPr>
        <p:spPr>
          <a:xfrm>
            <a:off x="1151620" y="1766251"/>
            <a:ext cx="6840760" cy="3877891"/>
          </a:xfrm>
        </p:spPr>
        <p:txBody>
          <a:bodyPr/>
          <a:lstStyle/>
          <a:p>
            <a:pPr marL="0" indent="0" algn="ctr">
              <a:buNone/>
            </a:pPr>
            <a:r>
              <a:rPr lang="tr-TR" b="1" dirty="0">
                <a:solidFill>
                  <a:srgbClr val="00B050"/>
                </a:solidFill>
              </a:rPr>
              <a:t>ikiye ayrılır;</a:t>
            </a:r>
          </a:p>
          <a:p>
            <a:pPr marL="457200" lvl="1" indent="0">
              <a:buNone/>
            </a:pPr>
            <a:r>
              <a:rPr lang="tr-TR" sz="3600" b="1" dirty="0">
                <a:solidFill>
                  <a:srgbClr val="FF0000"/>
                </a:solidFill>
              </a:rPr>
              <a:t>1- Yağda çözünen vitaminler</a:t>
            </a:r>
          </a:p>
          <a:p>
            <a:pPr marL="1428750" lvl="2" indent="-571500">
              <a:buFont typeface="Wingdings" panose="05000000000000000000" pitchFamily="2" charset="2"/>
              <a:buChar char="ü"/>
            </a:pPr>
            <a:r>
              <a:rPr lang="tr-TR" sz="3600" dirty="0">
                <a:solidFill>
                  <a:srgbClr val="FF0000"/>
                </a:solidFill>
              </a:rPr>
              <a:t>A, D, E, K vitamini</a:t>
            </a:r>
          </a:p>
          <a:p>
            <a:pPr marL="457200" lvl="1" indent="0">
              <a:buNone/>
            </a:pPr>
            <a:r>
              <a:rPr lang="tr-TR" sz="3600" b="1" dirty="0">
                <a:solidFill>
                  <a:srgbClr val="00B0F0"/>
                </a:solidFill>
              </a:rPr>
              <a:t>2- Suda çözünen vitaminler</a:t>
            </a:r>
          </a:p>
          <a:p>
            <a:pPr marL="1428750" lvl="2" indent="-571500">
              <a:buFont typeface="Wingdings" panose="05000000000000000000" pitchFamily="2" charset="2"/>
              <a:buChar char="ü"/>
            </a:pPr>
            <a:r>
              <a:rPr lang="tr-TR" sz="3600" dirty="0">
                <a:solidFill>
                  <a:srgbClr val="00B0F0"/>
                </a:solidFill>
              </a:rPr>
              <a:t>B grubu ve C vitamini</a:t>
            </a:r>
          </a:p>
          <a:p>
            <a:pPr marL="457200" lvl="1" indent="0">
              <a:buNone/>
            </a:pPr>
            <a:endParaRPr lang="tr-TR" sz="3200" dirty="0"/>
          </a:p>
        </p:txBody>
      </p:sp>
      <p:sp>
        <p:nvSpPr>
          <p:cNvPr id="7" name="Aşağı Ok 6"/>
          <p:cNvSpPr/>
          <p:nvPr/>
        </p:nvSpPr>
        <p:spPr>
          <a:xfrm>
            <a:off x="4139952" y="961439"/>
            <a:ext cx="864096" cy="64807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pic>
        <p:nvPicPr>
          <p:cNvPr id="9" name="Resim 8"/>
          <p:cNvPicPr>
            <a:picLocks noChangeAspect="1"/>
          </p:cNvPicPr>
          <p:nvPr/>
        </p:nvPicPr>
        <p:blipFill rotWithShape="1">
          <a:blip r:embed="rId2"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3078969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792088"/>
            <a:ext cx="9036496" cy="5949280"/>
          </a:xfrm>
        </p:spPr>
        <p:txBody>
          <a:bodyPr>
            <a:normAutofit/>
          </a:bodyPr>
          <a:lstStyle/>
          <a:p>
            <a:pPr lvl="1">
              <a:buFont typeface="Arial" panose="020B0604020202020204" pitchFamily="34" charset="0"/>
              <a:buChar char="•"/>
            </a:pPr>
            <a:r>
              <a:rPr lang="tr-TR" b="1" dirty="0">
                <a:solidFill>
                  <a:srgbClr val="FF0000"/>
                </a:solidFill>
              </a:rPr>
              <a:t>A vitamini </a:t>
            </a:r>
            <a:r>
              <a:rPr lang="tr-TR" b="1" dirty="0">
                <a:solidFill>
                  <a:srgbClr val="FF0000"/>
                </a:solidFill>
                <a:sym typeface="Wingdings" panose="05000000000000000000" pitchFamily="2" charset="2"/>
              </a:rPr>
              <a:t> </a:t>
            </a:r>
            <a:r>
              <a:rPr lang="tr-TR" dirty="0"/>
              <a:t>Havuç, ıspanak, süt, peynir, turuncu ve koyu yeşil yapraklı besinler</a:t>
            </a:r>
          </a:p>
          <a:p>
            <a:pPr lvl="1"/>
            <a:endParaRPr lang="tr-TR" dirty="0"/>
          </a:p>
          <a:p>
            <a:pPr lvl="1"/>
            <a:endParaRPr lang="tr-TR" dirty="0"/>
          </a:p>
          <a:p>
            <a:pPr lvl="1"/>
            <a:endParaRPr lang="tr-TR" dirty="0"/>
          </a:p>
          <a:p>
            <a:pPr lvl="1"/>
            <a:endParaRPr lang="tr-TR" dirty="0">
              <a:solidFill>
                <a:srgbClr val="00B050"/>
              </a:solidFill>
            </a:endParaRPr>
          </a:p>
          <a:p>
            <a:pPr lvl="1">
              <a:buFont typeface="Arial" panose="020B0604020202020204" pitchFamily="34" charset="0"/>
              <a:buChar char="•"/>
            </a:pPr>
            <a:r>
              <a:rPr lang="tr-TR" b="1" dirty="0">
                <a:solidFill>
                  <a:schemeClr val="accent6"/>
                </a:solidFill>
              </a:rPr>
              <a:t>D vitamini </a:t>
            </a:r>
            <a:r>
              <a:rPr lang="tr-TR" b="1" dirty="0">
                <a:solidFill>
                  <a:schemeClr val="accent6"/>
                </a:solidFill>
                <a:sym typeface="Wingdings" panose="05000000000000000000" pitchFamily="2" charset="2"/>
              </a:rPr>
              <a:t> </a:t>
            </a:r>
            <a:r>
              <a:rPr lang="tr-TR" dirty="0">
                <a:sym typeface="Wingdings" panose="05000000000000000000" pitchFamily="2" charset="2"/>
              </a:rPr>
              <a:t>Güneş ışığı, yumurta sarısı</a:t>
            </a:r>
            <a:endParaRPr lang="tr-TR" dirty="0"/>
          </a:p>
        </p:txBody>
      </p:sp>
      <p:pic>
        <p:nvPicPr>
          <p:cNvPr id="2050" name="Picture 2" descr="sÃ¼t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1635" y="1537798"/>
            <a:ext cx="1783804" cy="1783804"/>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7535" y="1799458"/>
            <a:ext cx="2232248" cy="1629542"/>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rgbClr val="00B050"/>
                </a:solidFill>
                <a:latin typeface="Calibri" panose="020F0502020204030204" pitchFamily="34" charset="0"/>
                <a:cs typeface="Calibri" panose="020F0502020204030204" pitchFamily="34" charset="0"/>
              </a:rPr>
              <a:t>Vitaminlerin kaynakları nelerdir?</a:t>
            </a:r>
          </a:p>
        </p:txBody>
      </p:sp>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2052411"/>
            <a:ext cx="2088232" cy="1328116"/>
          </a:xfrm>
          <a:prstGeom prst="rect">
            <a:avLst/>
          </a:prstGeom>
        </p:spPr>
      </p:pic>
      <p:pic>
        <p:nvPicPr>
          <p:cNvPr id="17" name="Resim 16"/>
          <p:cNvPicPr>
            <a:picLocks noChangeAspect="1"/>
          </p:cNvPicPr>
          <p:nvPr/>
        </p:nvPicPr>
        <p:blipFill rotWithShape="1">
          <a:blip r:embed="rId5"/>
          <a:srcRect l="621" t="919"/>
          <a:stretch/>
        </p:blipFill>
        <p:spPr>
          <a:xfrm rot="16200000">
            <a:off x="36687" y="4338911"/>
            <a:ext cx="2482402" cy="2555776"/>
          </a:xfrm>
          <a:prstGeom prst="rect">
            <a:avLst/>
          </a:prstGeom>
        </p:spPr>
      </p:pic>
      <p:sp>
        <p:nvSpPr>
          <p:cNvPr id="18" name="Yuvarlatılmış Dikdörtgen 17"/>
          <p:cNvSpPr/>
          <p:nvPr/>
        </p:nvSpPr>
        <p:spPr>
          <a:xfrm>
            <a:off x="3779912" y="4573804"/>
            <a:ext cx="4680520" cy="12931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solidFill>
                  <a:srgbClr val="92D050"/>
                </a:solidFill>
              </a:rPr>
              <a:t>D vitamini besinlerimizde az miktarda bulunur. Güneş ışınlarından yeterince yararlanırsak, besinlerle vücudumuza aldığımız D vitamini, görevlerini daha iyi yapar</a:t>
            </a:r>
          </a:p>
        </p:txBody>
      </p:sp>
      <p:pic>
        <p:nvPicPr>
          <p:cNvPr id="11" name="Resim 10"/>
          <p:cNvPicPr>
            <a:picLocks noChangeAspect="1"/>
          </p:cNvPicPr>
          <p:nvPr/>
        </p:nvPicPr>
        <p:blipFill rotWithShape="1">
          <a:blip r:embed="rId6"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2939019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rotWithShape="1">
          <a:blip r:embed="rId2" cstate="print">
            <a:extLst>
              <a:ext uri="{28A0092B-C50C-407E-A947-70E740481C1C}">
                <a14:useLocalDpi xmlns:a14="http://schemas.microsoft.com/office/drawing/2010/main" val="0"/>
              </a:ext>
            </a:extLst>
          </a:blip>
          <a:srcRect l="3682" t="12377" r="3059" b="16141"/>
          <a:stretch/>
        </p:blipFill>
        <p:spPr>
          <a:xfrm>
            <a:off x="935834" y="4656103"/>
            <a:ext cx="5353463" cy="2183649"/>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rgbClr val="00B050"/>
                </a:solidFill>
                <a:latin typeface="Calibri" panose="020F0502020204030204" pitchFamily="34" charset="0"/>
                <a:cs typeface="Calibri" panose="020F0502020204030204" pitchFamily="34" charset="0"/>
              </a:rPr>
              <a:t>Vitaminlerin kaynakları nelerdir?</a:t>
            </a:r>
          </a:p>
        </p:txBody>
      </p:sp>
      <p:sp>
        <p:nvSpPr>
          <p:cNvPr id="3" name="İçerik Yer Tutucusu 2"/>
          <p:cNvSpPr>
            <a:spLocks noGrp="1"/>
          </p:cNvSpPr>
          <p:nvPr>
            <p:ph idx="1"/>
          </p:nvPr>
        </p:nvSpPr>
        <p:spPr>
          <a:xfrm>
            <a:off x="109176" y="812008"/>
            <a:ext cx="8964488" cy="5949280"/>
          </a:xfrm>
        </p:spPr>
        <p:txBody>
          <a:bodyPr>
            <a:normAutofit/>
          </a:bodyPr>
          <a:lstStyle/>
          <a:p>
            <a:pPr lvl="1">
              <a:buFont typeface="Arial" panose="020B0604020202020204" pitchFamily="34" charset="0"/>
              <a:buChar char="•"/>
            </a:pPr>
            <a:r>
              <a:rPr lang="tr-TR" b="1" dirty="0">
                <a:solidFill>
                  <a:srgbClr val="00B050"/>
                </a:solidFill>
              </a:rPr>
              <a:t>C vitamini </a:t>
            </a:r>
            <a:r>
              <a:rPr lang="tr-TR" b="1" dirty="0">
                <a:solidFill>
                  <a:srgbClr val="00B050"/>
                </a:solidFill>
                <a:sym typeface="Wingdings" panose="05000000000000000000" pitchFamily="2" charset="2"/>
              </a:rPr>
              <a:t> </a:t>
            </a:r>
            <a:r>
              <a:rPr lang="tr-TR" dirty="0"/>
              <a:t>Turunçgiller, yeşil biber, çilek, domates, lahana, yeşil yapraklı sebzeler</a:t>
            </a:r>
          </a:p>
          <a:p>
            <a:pPr lvl="1"/>
            <a:endParaRPr lang="tr-TR" dirty="0"/>
          </a:p>
          <a:p>
            <a:pPr lvl="1"/>
            <a:endParaRPr lang="tr-TR" dirty="0">
              <a:solidFill>
                <a:schemeClr val="accent4"/>
              </a:solidFill>
            </a:endParaRPr>
          </a:p>
          <a:p>
            <a:pPr lvl="1"/>
            <a:endParaRPr lang="tr-TR" dirty="0">
              <a:solidFill>
                <a:schemeClr val="accent4"/>
              </a:solidFill>
            </a:endParaRPr>
          </a:p>
          <a:p>
            <a:pPr lvl="1">
              <a:buFont typeface="Arial" panose="020B0604020202020204" pitchFamily="34" charset="0"/>
              <a:buChar char="•"/>
            </a:pPr>
            <a:r>
              <a:rPr lang="tr-TR" b="1" dirty="0">
                <a:solidFill>
                  <a:schemeClr val="accent4"/>
                </a:solidFill>
              </a:rPr>
              <a:t>B grubu vitaminler </a:t>
            </a:r>
            <a:r>
              <a:rPr lang="tr-TR" b="1" dirty="0">
                <a:solidFill>
                  <a:schemeClr val="accent4"/>
                </a:solidFill>
                <a:sym typeface="Wingdings" panose="05000000000000000000" pitchFamily="2" charset="2"/>
              </a:rPr>
              <a:t></a:t>
            </a:r>
            <a:r>
              <a:rPr lang="tr-TR" dirty="0">
                <a:solidFill>
                  <a:schemeClr val="accent4"/>
                </a:solidFill>
              </a:rPr>
              <a:t> </a:t>
            </a:r>
            <a:r>
              <a:rPr lang="tr-TR" dirty="0"/>
              <a:t>Et, tavuk, balık, yumurta, süt ve süt ürünleri, tahıllar, kurubaklagiller, sert kabuklu yemişler (fındık gibi)</a:t>
            </a:r>
          </a:p>
        </p:txBody>
      </p:sp>
      <p:pic>
        <p:nvPicPr>
          <p:cNvPr id="10" name="Resim 9"/>
          <p:cNvPicPr>
            <a:picLocks noChangeAspect="1"/>
          </p:cNvPicPr>
          <p:nvPr/>
        </p:nvPicPr>
        <p:blipFill rotWithShape="1">
          <a:blip r:embed="rId3" cstate="print">
            <a:extLst>
              <a:ext uri="{28A0092B-C50C-407E-A947-70E740481C1C}">
                <a14:useLocalDpi xmlns:a14="http://schemas.microsoft.com/office/drawing/2010/main" val="0"/>
              </a:ext>
            </a:extLst>
          </a:blip>
          <a:srcRect l="37168"/>
          <a:stretch/>
        </p:blipFill>
        <p:spPr>
          <a:xfrm rot="5400000">
            <a:off x="6625824" y="5033926"/>
            <a:ext cx="1653791" cy="1871408"/>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0053" y="1492948"/>
            <a:ext cx="1640704" cy="1155054"/>
          </a:xfrm>
          <a:prstGeom prst="rect">
            <a:avLst/>
          </a:prstGeom>
        </p:spPr>
      </p:pic>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896" y="1756765"/>
            <a:ext cx="1219312" cy="1219312"/>
          </a:xfrm>
          <a:prstGeom prst="rect">
            <a:avLst/>
          </a:pr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318626">
            <a:off x="5673451" y="2040642"/>
            <a:ext cx="504890" cy="513100"/>
          </a:xfrm>
          <a:prstGeom prst="rect">
            <a:avLst/>
          </a:prstGeom>
        </p:spPr>
      </p:pic>
    </p:spTree>
    <p:extLst>
      <p:ext uri="{BB962C8B-B14F-4D97-AF65-F5344CB8AC3E}">
        <p14:creationId xmlns:p14="http://schemas.microsoft.com/office/powerpoint/2010/main" val="2788641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8680"/>
            <a:ext cx="8229600" cy="778098"/>
          </a:xfrm>
        </p:spPr>
        <p:txBody>
          <a:bodyPr>
            <a:normAutofit/>
          </a:bodyPr>
          <a:lstStyle/>
          <a:p>
            <a:pPr algn="l"/>
            <a:r>
              <a:rPr lang="tr-TR" sz="4000" dirty="0">
                <a:solidFill>
                  <a:srgbClr val="FF0000"/>
                </a:solidFill>
                <a:latin typeface="+mn-lt"/>
              </a:rPr>
              <a:t>Eğitim Hedefleri</a:t>
            </a:r>
          </a:p>
        </p:txBody>
      </p:sp>
      <p:sp>
        <p:nvSpPr>
          <p:cNvPr id="3" name="İçerik Yer Tutucusu 2"/>
          <p:cNvSpPr>
            <a:spLocks noGrp="1"/>
          </p:cNvSpPr>
          <p:nvPr>
            <p:ph idx="1"/>
          </p:nvPr>
        </p:nvSpPr>
        <p:spPr>
          <a:xfrm>
            <a:off x="457200" y="1916832"/>
            <a:ext cx="8435280" cy="4525963"/>
          </a:xfrm>
        </p:spPr>
        <p:txBody>
          <a:bodyPr>
            <a:normAutofit/>
          </a:bodyPr>
          <a:lstStyle/>
          <a:p>
            <a:r>
              <a:rPr lang="tr-TR" dirty="0"/>
              <a:t>Beslenme, yeterli ve dengeli beslenme kavramlarını ve önemini öğrenebilme</a:t>
            </a:r>
          </a:p>
          <a:p>
            <a:r>
              <a:rPr lang="tr-TR" dirty="0"/>
              <a:t>Besin ögelerini öğrenebilme</a:t>
            </a:r>
          </a:p>
          <a:p>
            <a:r>
              <a:rPr lang="tr-TR" dirty="0"/>
              <a:t>Besin ögelerinin fazla veya yetersiz tüketildiğinde karşılaşılabilecekleri öğrenebilme</a:t>
            </a:r>
          </a:p>
          <a:p>
            <a:r>
              <a:rPr lang="tr-TR" dirty="0"/>
              <a:t>Besin gruplarının sınıflandırmasını öğrenebilme</a:t>
            </a:r>
          </a:p>
          <a:p>
            <a:r>
              <a:rPr lang="tr-TR" dirty="0"/>
              <a:t>Sağlıklı yemek tabağını kavrayabilme</a:t>
            </a:r>
          </a:p>
          <a:p>
            <a:endParaRPr lang="tr-TR" dirty="0"/>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419908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rgbClr val="7030A0"/>
                </a:solidFill>
                <a:latin typeface="Calibri" panose="020F0502020204030204" pitchFamily="34" charset="0"/>
                <a:cs typeface="Calibri" panose="020F0502020204030204" pitchFamily="34" charset="0"/>
              </a:rPr>
              <a:t>Mineraller</a:t>
            </a:r>
          </a:p>
        </p:txBody>
      </p:sp>
      <p:sp>
        <p:nvSpPr>
          <p:cNvPr id="5" name="İçerik Yer Tutucusu 4"/>
          <p:cNvSpPr>
            <a:spLocks noGrp="1"/>
          </p:cNvSpPr>
          <p:nvPr>
            <p:ph idx="1"/>
          </p:nvPr>
        </p:nvSpPr>
        <p:spPr/>
        <p:txBody>
          <a:bodyPr/>
          <a:lstStyle/>
          <a:p>
            <a:r>
              <a:rPr lang="tr-TR" dirty="0"/>
              <a:t>Vücudun çeşitli organları içinde yer alırlar </a:t>
            </a:r>
          </a:p>
          <a:p>
            <a:endParaRPr lang="tr-TR" dirty="0"/>
          </a:p>
          <a:p>
            <a:r>
              <a:rPr lang="tr-TR" dirty="0"/>
              <a:t>Vücut çalışmasında önemli işlevleri vardır</a:t>
            </a:r>
          </a:p>
          <a:p>
            <a:pPr lvl="1"/>
            <a:r>
              <a:rPr lang="tr-TR" dirty="0"/>
              <a:t>Kalsiyum, fosfor, magnezyum gibi mineraller iskelet ve diş yapısında yer alır</a:t>
            </a:r>
          </a:p>
          <a:p>
            <a:pPr lvl="1"/>
            <a:r>
              <a:rPr lang="tr-TR" dirty="0"/>
              <a:t>Demir kan yapımında rol alır</a:t>
            </a:r>
          </a:p>
          <a:p>
            <a:pPr lvl="1"/>
            <a:r>
              <a:rPr lang="tr-TR" dirty="0"/>
              <a:t>Çinko bağışıklık sistemi için önemlidir</a:t>
            </a:r>
          </a:p>
        </p:txBody>
      </p:sp>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158731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rgbClr val="7030A0"/>
                </a:solidFill>
                <a:latin typeface="Calibri" panose="020F0502020204030204" pitchFamily="34" charset="0"/>
                <a:cs typeface="Calibri" panose="020F0502020204030204" pitchFamily="34" charset="0"/>
              </a:rPr>
              <a:t>Minerallerin kaynakları nelerdir?</a:t>
            </a:r>
          </a:p>
        </p:txBody>
      </p:sp>
      <p:sp>
        <p:nvSpPr>
          <p:cNvPr id="5" name="İçerik Yer Tutucusu 2"/>
          <p:cNvSpPr>
            <a:spLocks noGrp="1"/>
          </p:cNvSpPr>
          <p:nvPr>
            <p:ph idx="1"/>
          </p:nvPr>
        </p:nvSpPr>
        <p:spPr>
          <a:xfrm>
            <a:off x="467544" y="792088"/>
            <a:ext cx="8676456" cy="5949280"/>
          </a:xfrm>
        </p:spPr>
        <p:txBody>
          <a:bodyPr>
            <a:normAutofit/>
          </a:bodyPr>
          <a:lstStyle/>
          <a:p>
            <a:r>
              <a:rPr lang="tr-TR" b="1" dirty="0">
                <a:solidFill>
                  <a:schemeClr val="accent6"/>
                </a:solidFill>
              </a:rPr>
              <a:t>Kalsiyum </a:t>
            </a:r>
            <a:r>
              <a:rPr lang="tr-TR" b="1" dirty="0">
                <a:solidFill>
                  <a:schemeClr val="accent6"/>
                </a:solidFill>
                <a:sym typeface="Wingdings" panose="05000000000000000000" pitchFamily="2" charset="2"/>
              </a:rPr>
              <a:t> </a:t>
            </a:r>
            <a:r>
              <a:rPr lang="tr-TR" dirty="0"/>
              <a:t>süt ve süt ürünleri yeşil yapraklı sebzeler</a:t>
            </a:r>
          </a:p>
          <a:p>
            <a:endParaRPr lang="tr-TR" dirty="0"/>
          </a:p>
          <a:p>
            <a:endParaRPr lang="tr-TR" dirty="0"/>
          </a:p>
          <a:p>
            <a:endParaRPr lang="tr-TR" dirty="0">
              <a:solidFill>
                <a:srgbClr val="00B050"/>
              </a:solidFill>
            </a:endParaRPr>
          </a:p>
          <a:p>
            <a:r>
              <a:rPr lang="tr-TR" b="1" dirty="0">
                <a:solidFill>
                  <a:srgbClr val="00B0F0"/>
                </a:solidFill>
              </a:rPr>
              <a:t>Fosfor </a:t>
            </a:r>
            <a:r>
              <a:rPr lang="tr-TR" b="1" dirty="0">
                <a:solidFill>
                  <a:srgbClr val="00B0F0"/>
                </a:solidFill>
                <a:sym typeface="Wingdings" panose="05000000000000000000" pitchFamily="2" charset="2"/>
              </a:rPr>
              <a:t> </a:t>
            </a:r>
            <a:r>
              <a:rPr lang="tr-TR" dirty="0"/>
              <a:t>Hayvansal besinler (süt, yumurta, et), tahıllar</a:t>
            </a:r>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l="3682" t="12377" r="3059" b="16141"/>
          <a:stretch/>
        </p:blipFill>
        <p:spPr>
          <a:xfrm>
            <a:off x="935834" y="4656103"/>
            <a:ext cx="5353463" cy="2183649"/>
          </a:xfrm>
          <a:prstGeom prst="rect">
            <a:avLst/>
          </a:prstGeom>
        </p:spPr>
      </p:pic>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l="37168"/>
          <a:stretch/>
        </p:blipFill>
        <p:spPr>
          <a:xfrm rot="5400000">
            <a:off x="6625824" y="5033926"/>
            <a:ext cx="1653791" cy="1871408"/>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732" y="1407082"/>
            <a:ext cx="2358535" cy="215688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160" y="2415165"/>
            <a:ext cx="1723205" cy="1148803"/>
          </a:xfrm>
          <a:prstGeom prst="rect">
            <a:avLst/>
          </a:prstGeom>
        </p:spPr>
      </p:pic>
    </p:spTree>
    <p:extLst>
      <p:ext uri="{BB962C8B-B14F-4D97-AF65-F5344CB8AC3E}">
        <p14:creationId xmlns:p14="http://schemas.microsoft.com/office/powerpoint/2010/main" val="4004208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rgbClr val="7030A0"/>
                </a:solidFill>
                <a:latin typeface="Calibri" panose="020F0502020204030204" pitchFamily="34" charset="0"/>
                <a:cs typeface="Calibri" panose="020F0502020204030204" pitchFamily="34" charset="0"/>
              </a:rPr>
              <a:t>Minerallerin kaynakları nelerdir?</a:t>
            </a:r>
          </a:p>
        </p:txBody>
      </p:sp>
      <p:sp>
        <p:nvSpPr>
          <p:cNvPr id="5" name="İçerik Yer Tutucusu 2"/>
          <p:cNvSpPr>
            <a:spLocks noGrp="1"/>
          </p:cNvSpPr>
          <p:nvPr>
            <p:ph idx="1"/>
          </p:nvPr>
        </p:nvSpPr>
        <p:spPr>
          <a:xfrm>
            <a:off x="467544" y="792088"/>
            <a:ext cx="8676456" cy="5949280"/>
          </a:xfrm>
        </p:spPr>
        <p:txBody>
          <a:bodyPr>
            <a:normAutofit/>
          </a:bodyPr>
          <a:lstStyle/>
          <a:p>
            <a:r>
              <a:rPr lang="tr-TR" b="1" dirty="0">
                <a:solidFill>
                  <a:srgbClr val="00B050"/>
                </a:solidFill>
              </a:rPr>
              <a:t>Magnezyum </a:t>
            </a:r>
            <a:r>
              <a:rPr lang="tr-TR" b="1" dirty="0">
                <a:solidFill>
                  <a:srgbClr val="00B050"/>
                </a:solidFill>
                <a:sym typeface="Wingdings" panose="05000000000000000000" pitchFamily="2" charset="2"/>
              </a:rPr>
              <a:t> </a:t>
            </a:r>
            <a:r>
              <a:rPr lang="tr-TR" dirty="0"/>
              <a:t>Tahıllar, kurubaklagiller, sert kabuklu yemişler, yeşil sebzeler, süt</a:t>
            </a:r>
          </a:p>
          <a:p>
            <a:endParaRPr lang="tr-TR" dirty="0"/>
          </a:p>
          <a:p>
            <a:endParaRPr lang="tr-TR" dirty="0"/>
          </a:p>
          <a:p>
            <a:endParaRPr lang="tr-TR" dirty="0">
              <a:solidFill>
                <a:srgbClr val="00B050"/>
              </a:solidFill>
            </a:endParaRPr>
          </a:p>
          <a:p>
            <a:r>
              <a:rPr lang="tr-TR" b="1" dirty="0">
                <a:solidFill>
                  <a:srgbClr val="FF0000"/>
                </a:solidFill>
              </a:rPr>
              <a:t>Demir </a:t>
            </a:r>
            <a:r>
              <a:rPr lang="tr-TR" b="1" dirty="0">
                <a:solidFill>
                  <a:srgbClr val="FF0000"/>
                </a:solidFill>
                <a:sym typeface="Wingdings" panose="05000000000000000000" pitchFamily="2" charset="2"/>
              </a:rPr>
              <a:t> </a:t>
            </a:r>
            <a:r>
              <a:rPr lang="tr-TR" dirty="0"/>
              <a:t>Kırmızı et ve ürünleri, yumurta, tavuk, zenginleştirilmiş tahıl ürünleri, koyu yeşil yapraklı sebzeler, kuru meyveler</a:t>
            </a: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501547"/>
            <a:ext cx="2232248" cy="1629542"/>
          </a:xfrm>
          <a:prstGeom prst="rect">
            <a:avLst/>
          </a:prstGeom>
        </p:spPr>
      </p:pic>
      <p:pic>
        <p:nvPicPr>
          <p:cNvPr id="10" name="Resim 9"/>
          <p:cNvPicPr>
            <a:picLocks noChangeAspect="1"/>
          </p:cNvPicPr>
          <p:nvPr/>
        </p:nvPicPr>
        <p:blipFill rotWithShape="1">
          <a:blip r:embed="rId3" cstate="print">
            <a:extLst>
              <a:ext uri="{28A0092B-C50C-407E-A947-70E740481C1C}">
                <a14:useLocalDpi xmlns:a14="http://schemas.microsoft.com/office/drawing/2010/main" val="0"/>
              </a:ext>
            </a:extLst>
          </a:blip>
          <a:srcRect l="37168"/>
          <a:stretch/>
        </p:blipFill>
        <p:spPr>
          <a:xfrm rot="5400000">
            <a:off x="1008400" y="1801551"/>
            <a:ext cx="1653791" cy="1871408"/>
          </a:xfrm>
          <a:prstGeom prst="rect">
            <a:avLst/>
          </a:prstGeom>
        </p:spPr>
      </p:pic>
      <p:pic>
        <p:nvPicPr>
          <p:cNvPr id="11" name="Picture 2" descr="sÃ¼t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1968" y="1845353"/>
            <a:ext cx="1783804" cy="1783804"/>
          </a:xfrm>
          <a:prstGeom prst="rect">
            <a:avLst/>
          </a:prstGeom>
          <a:noFill/>
          <a:extLst>
            <a:ext uri="{909E8E84-426E-40DD-AFC4-6F175D3DCCD1}">
              <a14:hiddenFill xmlns:a14="http://schemas.microsoft.com/office/drawing/2010/main">
                <a:solidFill>
                  <a:srgbClr val="FFFFFF"/>
                </a:solidFill>
              </a14:hiddenFill>
            </a:ext>
          </a:extLst>
        </p:spPr>
      </p:pic>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401" y="5161250"/>
            <a:ext cx="2232248" cy="1629542"/>
          </a:xfrm>
          <a:prstGeom prst="rect">
            <a:avLst/>
          </a:prstGeom>
        </p:spPr>
      </p:pic>
      <p:pic>
        <p:nvPicPr>
          <p:cNvPr id="13" name="Resim 12"/>
          <p:cNvPicPr>
            <a:picLocks noChangeAspect="1"/>
          </p:cNvPicPr>
          <p:nvPr/>
        </p:nvPicPr>
        <p:blipFill rotWithShape="1">
          <a:blip r:embed="rId5" cstate="print">
            <a:extLst>
              <a:ext uri="{28A0092B-C50C-407E-A947-70E740481C1C}">
                <a14:useLocalDpi xmlns:a14="http://schemas.microsoft.com/office/drawing/2010/main" val="0"/>
              </a:ext>
            </a:extLst>
          </a:blip>
          <a:srcRect l="5461" t="6951" r="5461" b="13250"/>
          <a:stretch/>
        </p:blipFill>
        <p:spPr>
          <a:xfrm>
            <a:off x="4932040" y="2177983"/>
            <a:ext cx="1495604" cy="1386168"/>
          </a:xfrm>
          <a:prstGeom prst="rect">
            <a:avLst/>
          </a:prstGeom>
        </p:spPr>
      </p:pic>
      <p:pic>
        <p:nvPicPr>
          <p:cNvPr id="14" name="Resim 13"/>
          <p:cNvPicPr>
            <a:picLocks noChangeAspect="1"/>
          </p:cNvPicPr>
          <p:nvPr/>
        </p:nvPicPr>
        <p:blipFill rotWithShape="1">
          <a:blip r:embed="rId6" cstate="print">
            <a:extLst>
              <a:ext uri="{28A0092B-C50C-407E-A947-70E740481C1C}">
                <a14:useLocalDpi xmlns:a14="http://schemas.microsoft.com/office/drawing/2010/main" val="0"/>
              </a:ext>
            </a:extLst>
          </a:blip>
          <a:srcRect l="17894" t="29254" r="43109" b="9348"/>
          <a:stretch/>
        </p:blipFill>
        <p:spPr>
          <a:xfrm>
            <a:off x="6489031" y="4665329"/>
            <a:ext cx="2536844" cy="2125463"/>
          </a:xfrm>
          <a:prstGeom prst="ellipse">
            <a:avLst/>
          </a:prstGeom>
        </p:spPr>
      </p:pic>
      <p:pic>
        <p:nvPicPr>
          <p:cNvPr id="15" name="Resim 14" descr="E:\OKUL ÖNCESİ ÖĞRETMENLERİ İÇİN EĞİTİMCİ REHBERİ\04_Semra Hoca İle Çalışma_29 Haziran 2018\4_Meyveler Grubu\kuru meyveler\üzüm-siyah kuru1.jpg"/>
          <p:cNvPicPr/>
          <p:nvPr/>
        </p:nvPicPr>
        <p:blipFill rotWithShape="1">
          <a:blip r:embed="rId7" cstate="print">
            <a:extLst>
              <a:ext uri="{28A0092B-C50C-407E-A947-70E740481C1C}">
                <a14:useLocalDpi xmlns:a14="http://schemas.microsoft.com/office/drawing/2010/main" val="0"/>
              </a:ext>
            </a:extLst>
          </a:blip>
          <a:srcRect l="14555" t="23047" r="14966" b="15234"/>
          <a:stretch/>
        </p:blipFill>
        <p:spPr bwMode="auto">
          <a:xfrm>
            <a:off x="3815916" y="5095740"/>
            <a:ext cx="1512168" cy="1141628"/>
          </a:xfrm>
          <a:prstGeom prst="rect">
            <a:avLst/>
          </a:prstGeom>
          <a:noFill/>
          <a:ln>
            <a:noFill/>
          </a:ln>
          <a:extLst>
            <a:ext uri="{53640926-AAD7-44D8-BBD7-CCE9431645EC}">
              <a14:shadowObscured xmlns:a14="http://schemas.microsoft.com/office/drawing/2010/main"/>
            </a:ext>
          </a:extLst>
        </p:spPr>
      </p:pic>
      <p:pic>
        <p:nvPicPr>
          <p:cNvPr id="17" name="Resim 16"/>
          <p:cNvPicPr>
            <a:picLocks noChangeAspect="1"/>
          </p:cNvPicPr>
          <p:nvPr/>
        </p:nvPicPr>
        <p:blipFill rotWithShape="1">
          <a:blip r:embed="rId8"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3007699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descr="E:\OKUL ÖNCESİ ÖĞRETMENLERİ İÇİN EĞİTİMCİ REHBERİ\04_Semra Hoca İle Çalışma_29 Haziran 2018\2_Et ve Ürünleri Tavuk Balık Yumurta Kurubaklagiller İle Yağlı Tohumlar Grubu\balık-çiğ.jpg"/>
          <p:cNvPicPr/>
          <p:nvPr/>
        </p:nvPicPr>
        <p:blipFill rotWithShape="1">
          <a:blip r:embed="rId2" cstate="print">
            <a:extLst>
              <a:ext uri="{28A0092B-C50C-407E-A947-70E740481C1C}">
                <a14:useLocalDpi xmlns:a14="http://schemas.microsoft.com/office/drawing/2010/main" val="0"/>
              </a:ext>
            </a:extLst>
          </a:blip>
          <a:srcRect l="8559" t="34231" r="5828" b="27893"/>
          <a:stretch/>
        </p:blipFill>
        <p:spPr bwMode="auto">
          <a:xfrm>
            <a:off x="5652120" y="3920192"/>
            <a:ext cx="3312368" cy="1168837"/>
          </a:xfrm>
          <a:prstGeom prst="rect">
            <a:avLst/>
          </a:prstGeom>
          <a:noFill/>
          <a:ln>
            <a:noFill/>
          </a:ln>
          <a:extLst>
            <a:ext uri="{53640926-AAD7-44D8-BBD7-CCE9431645EC}">
              <a14:shadowObscured xmlns:a14="http://schemas.microsoft.com/office/drawing/2010/main"/>
            </a:ext>
          </a:extLst>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rgbClr val="7030A0"/>
                </a:solidFill>
                <a:latin typeface="+mn-lt"/>
                <a:cs typeface="Calibri Light" panose="020F0302020204030204" pitchFamily="34" charset="0"/>
              </a:rPr>
              <a:t>Minerallerin kaynakları nelerdir?</a:t>
            </a:r>
          </a:p>
        </p:txBody>
      </p:sp>
      <p:sp>
        <p:nvSpPr>
          <p:cNvPr id="5" name="İçerik Yer Tutucusu 2"/>
          <p:cNvSpPr>
            <a:spLocks noGrp="1"/>
          </p:cNvSpPr>
          <p:nvPr>
            <p:ph idx="1"/>
          </p:nvPr>
        </p:nvSpPr>
        <p:spPr>
          <a:xfrm>
            <a:off x="467544" y="792088"/>
            <a:ext cx="8676456" cy="5949280"/>
          </a:xfrm>
        </p:spPr>
        <p:txBody>
          <a:bodyPr>
            <a:normAutofit/>
          </a:bodyPr>
          <a:lstStyle/>
          <a:p>
            <a:r>
              <a:rPr lang="tr-TR" b="1" dirty="0">
                <a:solidFill>
                  <a:srgbClr val="C00000"/>
                </a:solidFill>
              </a:rPr>
              <a:t>Çinko </a:t>
            </a:r>
            <a:r>
              <a:rPr lang="tr-TR" b="1" dirty="0">
                <a:solidFill>
                  <a:srgbClr val="C00000"/>
                </a:solidFill>
                <a:sym typeface="Wingdings" panose="05000000000000000000" pitchFamily="2" charset="2"/>
              </a:rPr>
              <a:t> </a:t>
            </a:r>
            <a:r>
              <a:rPr lang="tr-TR" dirty="0"/>
              <a:t>Tam tahıllar, et, yumurta, deniz ürünleri</a:t>
            </a:r>
          </a:p>
          <a:p>
            <a:endParaRPr lang="tr-TR" dirty="0"/>
          </a:p>
          <a:p>
            <a:endParaRPr lang="tr-TR" dirty="0"/>
          </a:p>
          <a:p>
            <a:endParaRPr lang="tr-TR" dirty="0"/>
          </a:p>
          <a:p>
            <a:endParaRPr lang="tr-TR" dirty="0">
              <a:solidFill>
                <a:srgbClr val="00B050"/>
              </a:solidFill>
            </a:endParaRPr>
          </a:p>
          <a:p>
            <a:r>
              <a:rPr lang="tr-TR" b="1" dirty="0">
                <a:solidFill>
                  <a:srgbClr val="7030A0"/>
                </a:solidFill>
              </a:rPr>
              <a:t>İyot </a:t>
            </a:r>
            <a:r>
              <a:rPr lang="tr-TR" b="1" dirty="0">
                <a:solidFill>
                  <a:srgbClr val="7030A0"/>
                </a:solidFill>
                <a:sym typeface="Wingdings" panose="05000000000000000000" pitchFamily="2" charset="2"/>
              </a:rPr>
              <a:t> </a:t>
            </a:r>
            <a:r>
              <a:rPr lang="tr-TR" dirty="0"/>
              <a:t>İyotlu tuz, deniz ürünleri</a:t>
            </a: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3682" t="12377" r="3059" b="16141"/>
          <a:stretch/>
        </p:blipFill>
        <p:spPr>
          <a:xfrm>
            <a:off x="2129040" y="1340768"/>
            <a:ext cx="5353463" cy="2183649"/>
          </a:xfrm>
          <a:prstGeom prst="rect">
            <a:avLst/>
          </a:prstGeom>
        </p:spPr>
      </p:pic>
      <p:pic>
        <p:nvPicPr>
          <p:cNvPr id="1026" name="Picture 2" descr="iyotlu tuz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062" y="4361915"/>
            <a:ext cx="1619250" cy="1619251"/>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E:\OKUL ÖNCESİ ÖĞRETMENLERİ İÇİN EĞİTİMCİ REHBERİ\04_Semra Hoca İle Çalışma_29 Haziran 2018\2_Et ve Ürünleri Tavuk Balık Yumurta Kurubaklagiller İle Yağlı Tohumlar Grubu\karides.jpg"/>
          <p:cNvPicPr/>
          <p:nvPr/>
        </p:nvPicPr>
        <p:blipFill rotWithShape="1">
          <a:blip r:embed="rId5" cstate="print">
            <a:extLst>
              <a:ext uri="{28A0092B-C50C-407E-A947-70E740481C1C}">
                <a14:useLocalDpi xmlns:a14="http://schemas.microsoft.com/office/drawing/2010/main" val="0"/>
              </a:ext>
            </a:extLst>
          </a:blip>
          <a:srcRect l="12784" t="21659" r="13381" b="14442"/>
          <a:stretch/>
        </p:blipFill>
        <p:spPr bwMode="auto">
          <a:xfrm>
            <a:off x="3059832" y="4725560"/>
            <a:ext cx="1872208" cy="1186787"/>
          </a:xfrm>
          <a:prstGeom prst="rect">
            <a:avLst/>
          </a:prstGeom>
          <a:noFill/>
          <a:ln>
            <a:noFill/>
          </a:ln>
          <a:extLst>
            <a:ext uri="{53640926-AAD7-44D8-BBD7-CCE9431645EC}">
              <a14:shadowObscured xmlns:a14="http://schemas.microsoft.com/office/drawing/2010/main"/>
            </a:ext>
          </a:extLst>
        </p:spPr>
      </p:pic>
      <p:pic>
        <p:nvPicPr>
          <p:cNvPr id="12" name="Resim 11" descr="E:\OKUL ÖNCESİ ÖĞRETMENLERİ İÇİN EĞİTİMCİ REHBERİ\04_Semra Hoca İle Çalışma_29 Haziran 2018\2_Et ve Ürünleri Tavuk Balık Yumurta Kurubaklagiller İle Yağlı Tohumlar Grubu\midye.jpg"/>
          <p:cNvPicPr/>
          <p:nvPr/>
        </p:nvPicPr>
        <p:blipFill rotWithShape="1">
          <a:blip r:embed="rId6" cstate="print">
            <a:extLst>
              <a:ext uri="{28A0092B-C50C-407E-A947-70E740481C1C}">
                <a14:useLocalDpi xmlns:a14="http://schemas.microsoft.com/office/drawing/2010/main" val="0"/>
              </a:ext>
            </a:extLst>
          </a:blip>
          <a:srcRect l="10240" t="20178" r="6916" b="22219"/>
          <a:stretch/>
        </p:blipFill>
        <p:spPr bwMode="auto">
          <a:xfrm>
            <a:off x="5071901" y="5102721"/>
            <a:ext cx="2410602" cy="1080176"/>
          </a:xfrm>
          <a:prstGeom prst="rect">
            <a:avLst/>
          </a:prstGeom>
          <a:noFill/>
          <a:ln>
            <a:noFill/>
          </a:ln>
          <a:extLst>
            <a:ext uri="{53640926-AAD7-44D8-BBD7-CCE9431645EC}">
              <a14:shadowObscured xmlns:a14="http://schemas.microsoft.com/office/drawing/2010/main"/>
            </a:ext>
          </a:extLst>
        </p:spPr>
      </p:pic>
      <p:pic>
        <p:nvPicPr>
          <p:cNvPr id="11" name="Resim 10"/>
          <p:cNvPicPr>
            <a:picLocks noChangeAspect="1"/>
          </p:cNvPicPr>
          <p:nvPr/>
        </p:nvPicPr>
        <p:blipFill rotWithShape="1">
          <a:blip r:embed="rId7"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4160720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20369"/>
            <a:ext cx="4087917" cy="3237631"/>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rgbClr val="00B0F0"/>
                </a:solidFill>
                <a:latin typeface="Calibri" panose="020F0502020204030204" pitchFamily="34" charset="0"/>
                <a:cs typeface="Calibri" panose="020F0502020204030204" pitchFamily="34" charset="0"/>
              </a:rPr>
              <a:t>Su</a:t>
            </a:r>
          </a:p>
        </p:txBody>
      </p:sp>
      <p:sp>
        <p:nvSpPr>
          <p:cNvPr id="3" name="İçerik Yer Tutucusu 2"/>
          <p:cNvSpPr>
            <a:spLocks noGrp="1"/>
          </p:cNvSpPr>
          <p:nvPr>
            <p:ph idx="1"/>
          </p:nvPr>
        </p:nvSpPr>
        <p:spPr>
          <a:xfrm>
            <a:off x="107504" y="1100090"/>
            <a:ext cx="4104456" cy="2184893"/>
          </a:xfrm>
          <a:ln>
            <a:solidFill>
              <a:srgbClr val="92D050"/>
            </a:solidFill>
          </a:ln>
        </p:spPr>
        <p:txBody>
          <a:bodyPr>
            <a:noAutofit/>
          </a:bodyPr>
          <a:lstStyle/>
          <a:p>
            <a:pPr marL="0" indent="0">
              <a:buNone/>
            </a:pPr>
            <a:r>
              <a:rPr lang="tr-TR" sz="2000" dirty="0"/>
              <a:t>Sıvı gereksinimimizi;</a:t>
            </a:r>
          </a:p>
          <a:p>
            <a:pPr>
              <a:buClr>
                <a:srgbClr val="92D050"/>
              </a:buClr>
              <a:buFont typeface="Wingdings" panose="05000000000000000000" pitchFamily="2" charset="2"/>
              <a:buChar char="ü"/>
            </a:pPr>
            <a:r>
              <a:rPr lang="tr-TR" sz="2000" dirty="0"/>
              <a:t>İçtiğimiz su</a:t>
            </a:r>
          </a:p>
          <a:p>
            <a:pPr>
              <a:buClr>
                <a:srgbClr val="92D050"/>
              </a:buClr>
              <a:buFont typeface="Wingdings" panose="05000000000000000000" pitchFamily="2" charset="2"/>
              <a:buChar char="ü"/>
            </a:pPr>
            <a:r>
              <a:rPr lang="tr-TR" sz="2000" dirty="0"/>
              <a:t>Yiyecek ve içeceklerdeki su </a:t>
            </a:r>
          </a:p>
          <a:p>
            <a:pPr>
              <a:buClr>
                <a:srgbClr val="92D050"/>
              </a:buClr>
              <a:buFont typeface="Wingdings" panose="05000000000000000000" pitchFamily="2" charset="2"/>
              <a:buChar char="ü"/>
            </a:pPr>
            <a:r>
              <a:rPr lang="tr-TR" sz="2000" dirty="0"/>
              <a:t>Yiyeceklerden enerji elde edilirken açığa çıkan metabolik sudan karşılarız</a:t>
            </a:r>
          </a:p>
        </p:txBody>
      </p:sp>
      <p:sp>
        <p:nvSpPr>
          <p:cNvPr id="7" name="İçerik Yer Tutucusu 2"/>
          <p:cNvSpPr txBox="1">
            <a:spLocks/>
          </p:cNvSpPr>
          <p:nvPr/>
        </p:nvSpPr>
        <p:spPr>
          <a:xfrm>
            <a:off x="2874512" y="3562836"/>
            <a:ext cx="5904656" cy="2664296"/>
          </a:xfrm>
          <a:prstGeom prst="rect">
            <a:avLst/>
          </a:prstGeom>
          <a:ln w="19050">
            <a:solidFill>
              <a:srgbClr val="00B0F0"/>
            </a:solidFill>
            <a:prstDash val="dash"/>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lgn="ctr">
              <a:buFont typeface="Arial" pitchFamily="34" charset="0"/>
              <a:buNone/>
            </a:pPr>
            <a:r>
              <a:rPr lang="tr-TR" b="1" dirty="0">
                <a:solidFill>
                  <a:srgbClr val="00B0F0"/>
                </a:solidFill>
              </a:rPr>
              <a:t>Günlük olarak kaybettiğimiz miktarı karşılayacak kadar sıvı almadığımızda vücut hücrelerimizin çalışması aksar!</a:t>
            </a:r>
            <a:endParaRPr lang="tr-TR" sz="3600" b="1" dirty="0">
              <a:solidFill>
                <a:srgbClr val="00B0F0"/>
              </a:solidFill>
            </a:endParaRPr>
          </a:p>
        </p:txBody>
      </p:sp>
      <p:sp>
        <p:nvSpPr>
          <p:cNvPr id="6" name="İçerik Yer Tutucusu 2"/>
          <p:cNvSpPr txBox="1">
            <a:spLocks/>
          </p:cNvSpPr>
          <p:nvPr/>
        </p:nvSpPr>
        <p:spPr>
          <a:xfrm>
            <a:off x="4572000" y="1028032"/>
            <a:ext cx="4269160" cy="2353117"/>
          </a:xfrm>
          <a:prstGeom prst="rect">
            <a:avLst/>
          </a:prstGeom>
          <a:ln>
            <a:solidFill>
              <a:srgbClr val="FF000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2000" dirty="0"/>
              <a:t>Vücudumuza aldığımız su;</a:t>
            </a:r>
          </a:p>
          <a:p>
            <a:pPr>
              <a:buClr>
                <a:srgbClr val="FF0000"/>
              </a:buClr>
              <a:buFont typeface="Calibri" panose="020F0502020204030204" pitchFamily="34" charset="0"/>
              <a:buChar char="×"/>
            </a:pPr>
            <a:r>
              <a:rPr lang="tr-TR" sz="2000" dirty="0"/>
              <a:t>İdrar, ter, dışkıyla atılır</a:t>
            </a:r>
          </a:p>
          <a:p>
            <a:pPr>
              <a:buClr>
                <a:srgbClr val="FF0000"/>
              </a:buClr>
              <a:buFont typeface="Calibri" panose="020F0502020204030204" pitchFamily="34" charset="0"/>
              <a:buChar char="×"/>
            </a:pPr>
            <a:r>
              <a:rPr lang="tr-TR" sz="2000" dirty="0"/>
              <a:t>Bir miktarını da solunum yoluyla kaybederiz. </a:t>
            </a:r>
          </a:p>
          <a:p>
            <a:pPr>
              <a:buClr>
                <a:srgbClr val="FF0000"/>
              </a:buClr>
              <a:buFont typeface="Calibri" panose="020F0502020204030204" pitchFamily="34" charset="0"/>
              <a:buChar char="×"/>
            </a:pPr>
            <a:r>
              <a:rPr lang="tr-TR" sz="2000" dirty="0"/>
              <a:t>Sıcak havalarda ve fazla fiziksel aktivite sırasında terleme nedeniyle su kaybımız artar</a:t>
            </a:r>
          </a:p>
        </p:txBody>
      </p:sp>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818222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18262"/>
            <a:ext cx="7571184" cy="4392488"/>
          </a:xfrm>
        </p:spPr>
        <p:txBody>
          <a:bodyPr>
            <a:normAutofit fontScale="85000" lnSpcReduction="10000"/>
          </a:bodyPr>
          <a:lstStyle/>
          <a:p>
            <a:pPr marL="0" indent="0">
              <a:buNone/>
            </a:pPr>
            <a:r>
              <a:rPr lang="tr-TR" sz="3900" dirty="0"/>
              <a:t>İçerdikleri besin öğeleri yönünden birbirine benzeyen besinler 5 grupta toplanır</a:t>
            </a:r>
          </a:p>
          <a:p>
            <a:pPr marL="0" indent="0">
              <a:buNone/>
            </a:pPr>
            <a:r>
              <a:rPr lang="tr-TR" altLang="tr-TR" sz="4000" dirty="0">
                <a:solidFill>
                  <a:srgbClr val="00B0F0"/>
                </a:solidFill>
              </a:rPr>
              <a:t>1. Süt ve ürünleri grubu</a:t>
            </a:r>
          </a:p>
          <a:p>
            <a:pPr>
              <a:spcBef>
                <a:spcPts val="375"/>
              </a:spcBef>
              <a:buSzPct val="85000"/>
              <a:buNone/>
            </a:pPr>
            <a:r>
              <a:rPr lang="tr-TR" altLang="tr-TR" sz="4000" dirty="0">
                <a:solidFill>
                  <a:srgbClr val="7030A0"/>
                </a:solidFill>
              </a:rPr>
              <a:t>2. Et ve ürünleri, tavuk, balık, yumurta,   kuru baklagiller ile yağlı tohumlar grubu</a:t>
            </a:r>
            <a:endParaRPr lang="tr-TR" altLang="tr-TR" sz="3600" dirty="0">
              <a:solidFill>
                <a:srgbClr val="7030A0"/>
              </a:solidFill>
            </a:endParaRPr>
          </a:p>
          <a:p>
            <a:pPr>
              <a:spcBef>
                <a:spcPts val="375"/>
              </a:spcBef>
              <a:buSzPct val="85000"/>
              <a:buNone/>
            </a:pPr>
            <a:r>
              <a:rPr lang="tr-TR" altLang="tr-TR" sz="4000" dirty="0">
                <a:solidFill>
                  <a:srgbClr val="00B050"/>
                </a:solidFill>
              </a:rPr>
              <a:t>3. Sebzeler grubu</a:t>
            </a:r>
          </a:p>
          <a:p>
            <a:pPr>
              <a:spcBef>
                <a:spcPts val="375"/>
              </a:spcBef>
              <a:buSzPct val="85000"/>
              <a:buNone/>
            </a:pPr>
            <a:r>
              <a:rPr lang="tr-TR" altLang="tr-TR" sz="4000" dirty="0">
                <a:solidFill>
                  <a:srgbClr val="FF00FF"/>
                </a:solidFill>
              </a:rPr>
              <a:t>4. Meyveler grubu</a:t>
            </a:r>
          </a:p>
          <a:p>
            <a:pPr>
              <a:spcBef>
                <a:spcPts val="375"/>
              </a:spcBef>
              <a:buSzPct val="85000"/>
              <a:buNone/>
            </a:pPr>
            <a:r>
              <a:rPr lang="tr-TR" altLang="tr-TR" sz="4000" dirty="0">
                <a:solidFill>
                  <a:schemeClr val="accent6"/>
                </a:solidFill>
              </a:rPr>
              <a:t>5. Ekmek ve tahıllar grubu</a:t>
            </a:r>
          </a:p>
        </p:txBody>
      </p:sp>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rgbClr val="FF0000"/>
                </a:solidFill>
                <a:latin typeface="Calibri" panose="020F0502020204030204" pitchFamily="34" charset="0"/>
                <a:cs typeface="Calibri" panose="020F0502020204030204" pitchFamily="34" charset="0"/>
              </a:rPr>
              <a:t>Besinlerimizi sınıflandıralım;</a:t>
            </a:r>
          </a:p>
        </p:txBody>
      </p:sp>
      <p:grpSp>
        <p:nvGrpSpPr>
          <p:cNvPr id="7" name="Grup 6"/>
          <p:cNvGrpSpPr/>
          <p:nvPr/>
        </p:nvGrpSpPr>
        <p:grpSpPr>
          <a:xfrm>
            <a:off x="4444754" y="3599839"/>
            <a:ext cx="4608000" cy="3168000"/>
            <a:chOff x="742114" y="567321"/>
            <a:chExt cx="7098589" cy="5220000"/>
          </a:xfrm>
        </p:grpSpPr>
        <p:pic>
          <p:nvPicPr>
            <p:cNvPr id="8" name="Resim 7"/>
            <p:cNvPicPr>
              <a:picLocks noChangeAspect="1"/>
            </p:cNvPicPr>
            <p:nvPr/>
          </p:nvPicPr>
          <p:blipFill>
            <a:blip r:embed="rId2"/>
            <a:stretch>
              <a:fillRect/>
            </a:stretch>
          </p:blipFill>
          <p:spPr>
            <a:xfrm>
              <a:off x="6684996" y="3807321"/>
              <a:ext cx="1155707" cy="1980000"/>
            </a:xfrm>
            <a:prstGeom prst="rect">
              <a:avLst/>
            </a:prstGeom>
          </p:spPr>
        </p:pic>
        <p:pic>
          <p:nvPicPr>
            <p:cNvPr id="9" name="Resim 8"/>
            <p:cNvPicPr>
              <a:picLocks noChangeAspect="1"/>
            </p:cNvPicPr>
            <p:nvPr/>
          </p:nvPicPr>
          <p:blipFill>
            <a:blip r:embed="rId3"/>
            <a:stretch>
              <a:fillRect/>
            </a:stretch>
          </p:blipFill>
          <p:spPr>
            <a:xfrm>
              <a:off x="742114" y="3951321"/>
              <a:ext cx="1638917" cy="1836000"/>
            </a:xfrm>
            <a:prstGeom prst="rect">
              <a:avLst/>
            </a:prstGeom>
          </p:spPr>
        </p:pic>
        <p:pic>
          <p:nvPicPr>
            <p:cNvPr id="10" name="Resim 9"/>
            <p:cNvPicPr>
              <a:picLocks noChangeAspect="1"/>
            </p:cNvPicPr>
            <p:nvPr/>
          </p:nvPicPr>
          <p:blipFill>
            <a:blip r:embed="rId4"/>
            <a:stretch>
              <a:fillRect/>
            </a:stretch>
          </p:blipFill>
          <p:spPr>
            <a:xfrm>
              <a:off x="1847293" y="567321"/>
              <a:ext cx="5243124" cy="5220000"/>
            </a:xfrm>
            <a:prstGeom prst="ellipse">
              <a:avLst/>
            </a:prstGeom>
          </p:spPr>
        </p:pic>
      </p:grpSp>
      <p:pic>
        <p:nvPicPr>
          <p:cNvPr id="11" name="Resim 10"/>
          <p:cNvPicPr>
            <a:picLocks noChangeAspect="1"/>
          </p:cNvPicPr>
          <p:nvPr/>
        </p:nvPicPr>
        <p:blipFill rotWithShape="1">
          <a:blip r:embed="rId5" cstate="print">
            <a:extLst>
              <a:ext uri="{28A0092B-C50C-407E-A947-70E740481C1C}">
                <a14:useLocalDpi xmlns:a14="http://schemas.microsoft.com/office/drawing/2010/main" val="0"/>
              </a:ext>
            </a:extLst>
          </a:blip>
          <a:srcRect t="3813" r="3248" b="13788"/>
          <a:stretch/>
        </p:blipFill>
        <p:spPr>
          <a:xfrm>
            <a:off x="35496" y="6281583"/>
            <a:ext cx="2490460" cy="576000"/>
          </a:xfrm>
          <a:prstGeom prst="rect">
            <a:avLst/>
          </a:prstGeom>
        </p:spPr>
      </p:pic>
    </p:spTree>
    <p:extLst>
      <p:ext uri="{BB962C8B-B14F-4D97-AF65-F5344CB8AC3E}">
        <p14:creationId xmlns:p14="http://schemas.microsoft.com/office/powerpoint/2010/main" val="3709611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226598"/>
            <a:ext cx="9143999" cy="931435"/>
          </a:xfrm>
          <a:noFill/>
        </p:spPr>
        <p:txBody>
          <a:bodyPr>
            <a:normAutofit/>
          </a:bodyPr>
          <a:lstStyle/>
          <a:p>
            <a:pPr marL="57150">
              <a:spcBef>
                <a:spcPts val="375"/>
              </a:spcBef>
              <a:buSzPct val="85000"/>
            </a:pPr>
            <a:r>
              <a:rPr lang="tr-TR" altLang="tr-TR" sz="4800" dirty="0">
                <a:solidFill>
                  <a:srgbClr val="00B0F0"/>
                </a:solidFill>
                <a:latin typeface="Calibri" panose="020F0502020204030204" pitchFamily="34" charset="0"/>
                <a:cs typeface="Calibri" panose="020F0502020204030204" pitchFamily="34" charset="0"/>
              </a:rPr>
              <a:t>1. Süt ve ürünleri grubu</a:t>
            </a:r>
          </a:p>
        </p:txBody>
      </p:sp>
      <p:sp>
        <p:nvSpPr>
          <p:cNvPr id="3" name="İçerik Yer Tutucusu 2"/>
          <p:cNvSpPr>
            <a:spLocks noGrp="1"/>
          </p:cNvSpPr>
          <p:nvPr>
            <p:ph idx="1"/>
          </p:nvPr>
        </p:nvSpPr>
        <p:spPr>
          <a:xfrm>
            <a:off x="395536" y="1241833"/>
            <a:ext cx="5798237" cy="5040560"/>
          </a:xfrm>
        </p:spPr>
        <p:txBody>
          <a:bodyPr>
            <a:normAutofit/>
          </a:bodyPr>
          <a:lstStyle/>
          <a:p>
            <a:r>
              <a:rPr lang="tr-TR" sz="2800" dirty="0">
                <a:solidFill>
                  <a:schemeClr val="tx2"/>
                </a:solidFill>
                <a:latin typeface="Calibri" panose="020F0502020204030204" pitchFamily="34" charset="0"/>
                <a:cs typeface="Calibri" panose="020F0502020204030204" pitchFamily="34" charset="0"/>
              </a:rPr>
              <a:t>Süt</a:t>
            </a:r>
          </a:p>
          <a:p>
            <a:r>
              <a:rPr lang="tr-TR" sz="2800" dirty="0">
                <a:solidFill>
                  <a:schemeClr val="tx2"/>
                </a:solidFill>
                <a:latin typeface="Calibri" panose="020F0502020204030204" pitchFamily="34" charset="0"/>
                <a:cs typeface="Calibri" panose="020F0502020204030204" pitchFamily="34" charset="0"/>
              </a:rPr>
              <a:t>Yoğurt</a:t>
            </a:r>
          </a:p>
          <a:p>
            <a:r>
              <a:rPr lang="tr-TR" sz="2800" dirty="0">
                <a:solidFill>
                  <a:schemeClr val="tx2"/>
                </a:solidFill>
                <a:latin typeface="Calibri" panose="020F0502020204030204" pitchFamily="34" charset="0"/>
                <a:cs typeface="Calibri" panose="020F0502020204030204" pitchFamily="34" charset="0"/>
              </a:rPr>
              <a:t>Peynirler </a:t>
            </a:r>
          </a:p>
          <a:p>
            <a:pPr lvl="1"/>
            <a:r>
              <a:rPr lang="tr-TR" sz="2400" dirty="0">
                <a:solidFill>
                  <a:schemeClr val="tx2"/>
                </a:solidFill>
                <a:latin typeface="Calibri" panose="020F0502020204030204" pitchFamily="34" charset="0"/>
                <a:cs typeface="Calibri" panose="020F0502020204030204" pitchFamily="34" charset="0"/>
              </a:rPr>
              <a:t>beyaz peynir, kaşar peynir gibi</a:t>
            </a:r>
          </a:p>
          <a:p>
            <a:r>
              <a:rPr lang="tr-TR" sz="2800" dirty="0">
                <a:solidFill>
                  <a:schemeClr val="tx2"/>
                </a:solidFill>
                <a:latin typeface="Calibri" panose="020F0502020204030204" pitchFamily="34" charset="0"/>
                <a:cs typeface="Calibri" panose="020F0502020204030204" pitchFamily="34" charset="0"/>
              </a:rPr>
              <a:t>Ayran</a:t>
            </a:r>
          </a:p>
          <a:p>
            <a:r>
              <a:rPr lang="tr-TR" sz="2800" dirty="0">
                <a:solidFill>
                  <a:schemeClr val="tx2"/>
                </a:solidFill>
                <a:latin typeface="Calibri" panose="020F0502020204030204" pitchFamily="34" charset="0"/>
                <a:cs typeface="Calibri" panose="020F0502020204030204" pitchFamily="34" charset="0"/>
              </a:rPr>
              <a:t>Kefir</a:t>
            </a:r>
          </a:p>
          <a:p>
            <a:r>
              <a:rPr lang="tr-TR" sz="2800" dirty="0">
                <a:solidFill>
                  <a:schemeClr val="tx2"/>
                </a:solidFill>
                <a:latin typeface="Calibri" panose="020F0502020204030204" pitchFamily="34" charset="0"/>
                <a:cs typeface="Calibri" panose="020F0502020204030204" pitchFamily="34" charset="0"/>
              </a:rPr>
              <a:t>Sütlü tatlılar </a:t>
            </a:r>
          </a:p>
          <a:p>
            <a:pPr lvl="1"/>
            <a:r>
              <a:rPr lang="tr-TR" sz="2400" dirty="0">
                <a:solidFill>
                  <a:schemeClr val="tx2"/>
                </a:solidFill>
                <a:latin typeface="Calibri" panose="020F0502020204030204" pitchFamily="34" charset="0"/>
                <a:cs typeface="Calibri" panose="020F0502020204030204" pitchFamily="34" charset="0"/>
              </a:rPr>
              <a:t>sütlaç, dondurma gibi</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2348880"/>
            <a:ext cx="3888432" cy="3555980"/>
          </a:xfrm>
          <a:prstGeom prst="rect">
            <a:avLst/>
          </a:prstGeom>
        </p:spPr>
      </p:pic>
      <p:pic>
        <p:nvPicPr>
          <p:cNvPr id="7" name="Resim 6"/>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416201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226598"/>
            <a:ext cx="9143999" cy="931435"/>
          </a:xfrm>
          <a:noFill/>
        </p:spPr>
        <p:txBody>
          <a:bodyPr>
            <a:normAutofit/>
          </a:bodyPr>
          <a:lstStyle/>
          <a:p>
            <a:pPr marL="57150">
              <a:spcBef>
                <a:spcPts val="375"/>
              </a:spcBef>
              <a:buSzPct val="85000"/>
            </a:pPr>
            <a:r>
              <a:rPr lang="tr-TR" altLang="tr-TR" sz="4800" dirty="0">
                <a:solidFill>
                  <a:srgbClr val="00B0F0"/>
                </a:solidFill>
                <a:latin typeface="Calibri" panose="020F0502020204030204" pitchFamily="34" charset="0"/>
                <a:cs typeface="Calibri" panose="020F0502020204030204" pitchFamily="34" charset="0"/>
              </a:rPr>
              <a:t>1. Süt ve ürünleri grubu</a:t>
            </a:r>
          </a:p>
        </p:txBody>
      </p:sp>
      <p:sp>
        <p:nvSpPr>
          <p:cNvPr id="3" name="İçerik Yer Tutucusu 2"/>
          <p:cNvSpPr>
            <a:spLocks noGrp="1"/>
          </p:cNvSpPr>
          <p:nvPr>
            <p:ph idx="1"/>
          </p:nvPr>
        </p:nvSpPr>
        <p:spPr>
          <a:xfrm>
            <a:off x="395536" y="1241833"/>
            <a:ext cx="8424936" cy="2547207"/>
          </a:xfrm>
        </p:spPr>
        <p:txBody>
          <a:bodyPr>
            <a:noAutofit/>
          </a:bodyPr>
          <a:lstStyle/>
          <a:p>
            <a:r>
              <a:rPr lang="tr-TR" sz="2400" dirty="0"/>
              <a:t>Protein</a:t>
            </a:r>
          </a:p>
          <a:p>
            <a:r>
              <a:rPr lang="tr-TR" sz="2400" dirty="0"/>
              <a:t>Kalsiyum</a:t>
            </a:r>
          </a:p>
          <a:p>
            <a:r>
              <a:rPr lang="tr-TR" sz="2400" dirty="0"/>
              <a:t>Fosfor</a:t>
            </a:r>
          </a:p>
          <a:p>
            <a:r>
              <a:rPr lang="tr-TR" sz="2400" dirty="0"/>
              <a:t>Çinko </a:t>
            </a:r>
          </a:p>
          <a:p>
            <a:r>
              <a:rPr lang="tr-TR" sz="2400" dirty="0"/>
              <a:t>B</a:t>
            </a:r>
            <a:r>
              <a:rPr lang="tr-TR" sz="2400" baseline="-25000" dirty="0"/>
              <a:t>1</a:t>
            </a:r>
            <a:r>
              <a:rPr lang="tr-TR" sz="2400" dirty="0"/>
              <a:t>, B</a:t>
            </a:r>
            <a:r>
              <a:rPr lang="tr-TR" sz="2400" baseline="-25000" dirty="0"/>
              <a:t>2</a:t>
            </a:r>
            <a:r>
              <a:rPr lang="tr-TR" sz="2400" dirty="0"/>
              <a:t>, B</a:t>
            </a:r>
            <a:r>
              <a:rPr lang="tr-TR" sz="2400" baseline="-25000" dirty="0"/>
              <a:t>6</a:t>
            </a:r>
            <a:r>
              <a:rPr lang="tr-TR" sz="2400" dirty="0"/>
              <a:t>, B</a:t>
            </a:r>
            <a:r>
              <a:rPr lang="tr-TR" sz="2400" baseline="-25000" dirty="0"/>
              <a:t>12</a:t>
            </a:r>
            <a:r>
              <a:rPr lang="tr-TR" sz="2400" dirty="0"/>
              <a:t> ve niasin olmak üzere birçok besin ögesi için önemli kaynaktır</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5254" y="4104456"/>
            <a:ext cx="2950226" cy="2753544"/>
          </a:xfrm>
          <a:prstGeom prst="rect">
            <a:avLst/>
          </a:prstGeom>
        </p:spPr>
      </p:pic>
      <p:sp>
        <p:nvSpPr>
          <p:cNvPr id="6" name="İçerik Yer Tutucusu 2"/>
          <p:cNvSpPr txBox="1">
            <a:spLocks/>
          </p:cNvSpPr>
          <p:nvPr/>
        </p:nvSpPr>
        <p:spPr>
          <a:xfrm>
            <a:off x="251520" y="4464587"/>
            <a:ext cx="5798237" cy="1728192"/>
          </a:xfrm>
          <a:prstGeom prst="rect">
            <a:avLst/>
          </a:prstGeom>
          <a:ln>
            <a:solidFill>
              <a:srgbClr val="FF000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a:solidFill>
                  <a:srgbClr val="00B0F0"/>
                </a:solidFill>
              </a:rPr>
              <a:t>Çocuk ve adolesanlarda kemiklerin ve dişlerin sağlıklı gelişmesi için önemlidir!</a:t>
            </a:r>
            <a:endParaRPr lang="tr-TR" sz="2400" dirty="0">
              <a:solidFill>
                <a:srgbClr val="00B0F0"/>
              </a:solidFill>
              <a:latin typeface="Comic Sans MS" panose="030F0702030302020204" pitchFamily="66" charset="0"/>
            </a:endParaRPr>
          </a:p>
        </p:txBody>
      </p:sp>
      <p:pic>
        <p:nvPicPr>
          <p:cNvPr id="7" name="Resim 6"/>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3236751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l="23163" t="22938" r="3059" b="16141"/>
          <a:stretch/>
        </p:blipFill>
        <p:spPr>
          <a:xfrm>
            <a:off x="1635287" y="3896908"/>
            <a:ext cx="5429810" cy="2385964"/>
          </a:xfrm>
          <a:prstGeom prst="ellipse">
            <a:avLst/>
          </a:prstGeom>
        </p:spPr>
      </p:pic>
      <p:sp>
        <p:nvSpPr>
          <p:cNvPr id="2" name="Unvan 1"/>
          <p:cNvSpPr>
            <a:spLocks noGrp="1"/>
          </p:cNvSpPr>
          <p:nvPr>
            <p:ph type="title"/>
          </p:nvPr>
        </p:nvSpPr>
        <p:spPr>
          <a:xfrm>
            <a:off x="457200" y="19920"/>
            <a:ext cx="8229600" cy="2079104"/>
          </a:xfrm>
        </p:spPr>
        <p:txBody>
          <a:bodyPr>
            <a:noAutofit/>
          </a:bodyPr>
          <a:lstStyle/>
          <a:p>
            <a:pPr>
              <a:spcBef>
                <a:spcPts val="375"/>
              </a:spcBef>
              <a:buSzPct val="85000"/>
            </a:pPr>
            <a:r>
              <a:rPr lang="tr-TR" altLang="tr-TR" sz="4000" dirty="0">
                <a:solidFill>
                  <a:srgbClr val="7030A0"/>
                </a:solidFill>
                <a:latin typeface="Calibri" panose="020F0502020204030204" pitchFamily="34" charset="0"/>
                <a:cs typeface="Calibri" panose="020F0502020204030204" pitchFamily="34" charset="0"/>
              </a:rPr>
              <a:t>2. Et ve ürünleri, tavuk, balık, yumurta, kuru baklagiller ile yağlı tohumlar grubu</a:t>
            </a:r>
            <a:endParaRPr lang="tr-TR" altLang="tr-TR" sz="3600" dirty="0">
              <a:solidFill>
                <a:srgbClr val="7030A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323528" y="2043208"/>
            <a:ext cx="7499961" cy="3096344"/>
          </a:xfrm>
        </p:spPr>
        <p:txBody>
          <a:bodyPr>
            <a:normAutofit/>
          </a:bodyPr>
          <a:lstStyle/>
          <a:p>
            <a:r>
              <a:rPr lang="tr-TR" dirty="0">
                <a:solidFill>
                  <a:schemeClr val="accent4"/>
                </a:solidFill>
                <a:latin typeface="Calibri" panose="020F0502020204030204" pitchFamily="34" charset="0"/>
                <a:cs typeface="Calibri" panose="020F0502020204030204" pitchFamily="34" charset="0"/>
              </a:rPr>
              <a:t>Et</a:t>
            </a:r>
          </a:p>
          <a:p>
            <a:r>
              <a:rPr lang="tr-TR" dirty="0">
                <a:solidFill>
                  <a:schemeClr val="accent4"/>
                </a:solidFill>
                <a:latin typeface="Calibri" panose="020F0502020204030204" pitchFamily="34" charset="0"/>
                <a:cs typeface="Calibri" panose="020F0502020204030204" pitchFamily="34" charset="0"/>
              </a:rPr>
              <a:t>Tavuk</a:t>
            </a:r>
          </a:p>
          <a:p>
            <a:r>
              <a:rPr lang="tr-TR" dirty="0">
                <a:solidFill>
                  <a:schemeClr val="accent4"/>
                </a:solidFill>
                <a:latin typeface="Calibri" panose="020F0502020204030204" pitchFamily="34" charset="0"/>
                <a:cs typeface="Calibri" panose="020F0502020204030204" pitchFamily="34" charset="0"/>
              </a:rPr>
              <a:t>Balık</a:t>
            </a:r>
          </a:p>
          <a:p>
            <a:r>
              <a:rPr lang="tr-TR" dirty="0">
                <a:solidFill>
                  <a:schemeClr val="accent4"/>
                </a:solidFill>
                <a:latin typeface="Calibri" panose="020F0502020204030204" pitchFamily="34" charset="0"/>
                <a:cs typeface="Calibri" panose="020F0502020204030204" pitchFamily="34" charset="0"/>
              </a:rPr>
              <a:t>Yumurta</a:t>
            </a:r>
          </a:p>
        </p:txBody>
      </p:sp>
      <p:sp>
        <p:nvSpPr>
          <p:cNvPr id="7" name="İçerik Yer Tutucusu 2"/>
          <p:cNvSpPr txBox="1">
            <a:spLocks/>
          </p:cNvSpPr>
          <p:nvPr/>
        </p:nvSpPr>
        <p:spPr>
          <a:xfrm>
            <a:off x="3700001" y="2070101"/>
            <a:ext cx="5300754" cy="30963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a:solidFill>
                  <a:schemeClr val="accent4"/>
                </a:solidFill>
                <a:latin typeface="Calibri" panose="020F0502020204030204" pitchFamily="34" charset="0"/>
                <a:cs typeface="Calibri" panose="020F0502020204030204" pitchFamily="34" charset="0"/>
              </a:rPr>
              <a:t>Kurubaklagiller </a:t>
            </a:r>
          </a:p>
          <a:p>
            <a:pPr lvl="1"/>
            <a:r>
              <a:rPr lang="tr-TR" sz="2400" dirty="0">
                <a:solidFill>
                  <a:schemeClr val="accent4"/>
                </a:solidFill>
                <a:latin typeface="Calibri" panose="020F0502020204030204" pitchFamily="34" charset="0"/>
                <a:cs typeface="Calibri" panose="020F0502020204030204" pitchFamily="34" charset="0"/>
              </a:rPr>
              <a:t>mercimek, fasulye, nohut gibi</a:t>
            </a:r>
          </a:p>
          <a:p>
            <a:r>
              <a:rPr lang="tr-TR" dirty="0">
                <a:solidFill>
                  <a:schemeClr val="accent4"/>
                </a:solidFill>
                <a:latin typeface="Calibri" panose="020F0502020204030204" pitchFamily="34" charset="0"/>
                <a:cs typeface="Calibri" panose="020F0502020204030204" pitchFamily="34" charset="0"/>
              </a:rPr>
              <a:t>Yağlı tohumlar </a:t>
            </a:r>
          </a:p>
          <a:p>
            <a:pPr lvl="1"/>
            <a:r>
              <a:rPr lang="tr-TR" sz="2400" dirty="0">
                <a:solidFill>
                  <a:schemeClr val="accent4"/>
                </a:solidFill>
                <a:latin typeface="Calibri" panose="020F0502020204030204" pitchFamily="34" charset="0"/>
                <a:cs typeface="Calibri" panose="020F0502020204030204" pitchFamily="34" charset="0"/>
              </a:rPr>
              <a:t>ceviz, fındık, badem gibi</a:t>
            </a:r>
          </a:p>
        </p:txBody>
      </p:sp>
      <p:pic>
        <p:nvPicPr>
          <p:cNvPr id="9" name="Resim 8"/>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764489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4697760"/>
            <a:ext cx="4325006" cy="2160240"/>
          </a:xfrm>
          <a:prstGeom prst="rect">
            <a:avLst/>
          </a:prstGeom>
        </p:spPr>
      </p:pic>
      <p:sp>
        <p:nvSpPr>
          <p:cNvPr id="3" name="İçerik Yer Tutucusu 2"/>
          <p:cNvSpPr>
            <a:spLocks noGrp="1"/>
          </p:cNvSpPr>
          <p:nvPr>
            <p:ph idx="1"/>
          </p:nvPr>
        </p:nvSpPr>
        <p:spPr>
          <a:xfrm>
            <a:off x="107505" y="1574032"/>
            <a:ext cx="4464495" cy="3168352"/>
          </a:xfrm>
        </p:spPr>
        <p:txBody>
          <a:bodyPr>
            <a:noAutofit/>
          </a:bodyPr>
          <a:lstStyle/>
          <a:p>
            <a:r>
              <a:rPr lang="tr-TR" sz="2400" dirty="0"/>
              <a:t>Protein</a:t>
            </a:r>
          </a:p>
          <a:p>
            <a:r>
              <a:rPr lang="tr-TR" sz="2400" dirty="0"/>
              <a:t>Demir</a:t>
            </a:r>
          </a:p>
          <a:p>
            <a:r>
              <a:rPr lang="tr-TR" sz="2400" dirty="0"/>
              <a:t>Çinko</a:t>
            </a:r>
          </a:p>
          <a:p>
            <a:r>
              <a:rPr lang="tr-TR" sz="2400" dirty="0"/>
              <a:t>Fosfor</a:t>
            </a:r>
          </a:p>
          <a:p>
            <a:r>
              <a:rPr lang="tr-TR" sz="2400" dirty="0"/>
              <a:t>Magnezyum gibi mineraller ile </a:t>
            </a:r>
          </a:p>
          <a:p>
            <a:r>
              <a:rPr lang="tr-TR" sz="2400" dirty="0"/>
              <a:t>B</a:t>
            </a:r>
            <a:r>
              <a:rPr lang="tr-TR" sz="2400" baseline="-25000" dirty="0"/>
              <a:t>1</a:t>
            </a:r>
            <a:r>
              <a:rPr lang="tr-TR" sz="2400" dirty="0"/>
              <a:t>, B</a:t>
            </a:r>
            <a:r>
              <a:rPr lang="tr-TR" sz="2400" baseline="-25000" dirty="0"/>
              <a:t>6</a:t>
            </a:r>
            <a:r>
              <a:rPr lang="tr-TR" sz="2400" dirty="0"/>
              <a:t>, B</a:t>
            </a:r>
            <a:r>
              <a:rPr lang="tr-TR" sz="2400" baseline="-25000" dirty="0"/>
              <a:t>12</a:t>
            </a:r>
            <a:r>
              <a:rPr lang="tr-TR" sz="2400" dirty="0"/>
              <a:t> ve A vitamini kaynağıdır</a:t>
            </a:r>
          </a:p>
          <a:p>
            <a:pPr lvl="1"/>
            <a:r>
              <a:rPr lang="tr-TR" sz="1800" dirty="0"/>
              <a:t>B</a:t>
            </a:r>
            <a:r>
              <a:rPr lang="tr-TR" sz="1800" baseline="-25000" dirty="0"/>
              <a:t>12</a:t>
            </a:r>
            <a:r>
              <a:rPr lang="tr-TR" sz="1800" dirty="0"/>
              <a:t> vitamini ise sadece hayvansal kaynaklı besinlerde bulunur</a:t>
            </a:r>
            <a:endParaRPr lang="tr-TR" sz="1800" dirty="0">
              <a:solidFill>
                <a:srgbClr val="C00000"/>
              </a:solidFill>
              <a:latin typeface="Comic Sans MS" panose="030F0702030302020204" pitchFamily="66" charset="0"/>
            </a:endParaRPr>
          </a:p>
        </p:txBody>
      </p:sp>
      <p:sp>
        <p:nvSpPr>
          <p:cNvPr id="10" name="Unvan 1"/>
          <p:cNvSpPr>
            <a:spLocks noGrp="1"/>
          </p:cNvSpPr>
          <p:nvPr>
            <p:ph type="title"/>
          </p:nvPr>
        </p:nvSpPr>
        <p:spPr>
          <a:xfrm>
            <a:off x="457200" y="19920"/>
            <a:ext cx="8229600" cy="2079104"/>
          </a:xfrm>
        </p:spPr>
        <p:txBody>
          <a:bodyPr>
            <a:noAutofit/>
          </a:bodyPr>
          <a:lstStyle/>
          <a:p>
            <a:pPr>
              <a:spcBef>
                <a:spcPts val="375"/>
              </a:spcBef>
              <a:buSzPct val="85000"/>
            </a:pPr>
            <a:r>
              <a:rPr lang="tr-TR" altLang="tr-TR" sz="4000" dirty="0">
                <a:solidFill>
                  <a:srgbClr val="7030A0"/>
                </a:solidFill>
                <a:latin typeface="Calibri" panose="020F0502020204030204" pitchFamily="34" charset="0"/>
                <a:cs typeface="Calibri" panose="020F0502020204030204" pitchFamily="34" charset="0"/>
              </a:rPr>
              <a:t>2. Et ve ürünleri, tavuk, balık, yumurta, kuru baklagiller ile yağlı tohumlar grubu</a:t>
            </a:r>
            <a:endParaRPr lang="tr-TR" altLang="tr-TR" sz="3600" dirty="0">
              <a:solidFill>
                <a:srgbClr val="7030A0"/>
              </a:solidFill>
              <a:latin typeface="Calibri" panose="020F0502020204030204" pitchFamily="34" charset="0"/>
              <a:cs typeface="Calibri" panose="020F0502020204030204" pitchFamily="34" charset="0"/>
            </a:endParaRPr>
          </a:p>
        </p:txBody>
      </p:sp>
      <p:sp>
        <p:nvSpPr>
          <p:cNvPr id="11" name="İçerik Yer Tutucusu 2"/>
          <p:cNvSpPr txBox="1">
            <a:spLocks/>
          </p:cNvSpPr>
          <p:nvPr/>
        </p:nvSpPr>
        <p:spPr>
          <a:xfrm>
            <a:off x="4707051" y="1937881"/>
            <a:ext cx="4411396" cy="4356208"/>
          </a:xfrm>
          <a:prstGeom prst="rect">
            <a:avLst/>
          </a:prstGeom>
          <a:ln>
            <a:solidFill>
              <a:srgbClr val="7030A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300" dirty="0">
                <a:solidFill>
                  <a:schemeClr val="accent4"/>
                </a:solidFill>
              </a:rPr>
              <a:t>Bu gruptaki yiyecekler büyüme ve gelişmeyi sağlar. </a:t>
            </a:r>
          </a:p>
          <a:p>
            <a:r>
              <a:rPr lang="tr-TR" sz="2300" dirty="0">
                <a:solidFill>
                  <a:schemeClr val="accent4"/>
                </a:solidFill>
              </a:rPr>
              <a:t>Hücre yenilenmesi, doku onarımı ve görme işlevinde, kan yapımında, sinir sistemi, sindirim sistemi ve deri sağlığında görevi olan besin ögeleri en çok bu grupta bulunur. </a:t>
            </a:r>
          </a:p>
          <a:p>
            <a:r>
              <a:rPr lang="tr-TR" sz="2300" dirty="0">
                <a:solidFill>
                  <a:schemeClr val="accent4"/>
                </a:solidFill>
              </a:rPr>
              <a:t>Hastalıklara karşı direnç kazanılmasında rolü olan en önemli yiyecek grubudur. </a:t>
            </a:r>
            <a:endParaRPr lang="tr-TR" sz="2300" dirty="0">
              <a:solidFill>
                <a:schemeClr val="accent4"/>
              </a:solidFill>
              <a:latin typeface="Comic Sans MS" panose="030F0702030302020204" pitchFamily="66" charset="0"/>
            </a:endParaRPr>
          </a:p>
        </p:txBody>
      </p:sp>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6618044" y="6281583"/>
            <a:ext cx="2490460" cy="576000"/>
          </a:xfrm>
          <a:prstGeom prst="rect">
            <a:avLst/>
          </a:prstGeom>
        </p:spPr>
      </p:pic>
    </p:spTree>
    <p:extLst>
      <p:ext uri="{BB962C8B-B14F-4D97-AF65-F5344CB8AC3E}">
        <p14:creationId xmlns:p14="http://schemas.microsoft.com/office/powerpoint/2010/main" val="32091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588"/>
            <a:ext cx="9144000" cy="690562"/>
          </a:xfrm>
          <a:solidFill>
            <a:schemeClr val="accent2">
              <a:lumMod val="20000"/>
              <a:lumOff val="80000"/>
            </a:schemeClr>
          </a:solidFill>
        </p:spPr>
        <p:txBody>
          <a:bodyPr rtlCol="0">
            <a:noAutofit/>
          </a:bodyPr>
          <a:lstStyle/>
          <a:p>
            <a:pPr algn="ctr">
              <a:defRPr/>
            </a:pPr>
            <a:r>
              <a:rPr lang="tr-TR" sz="4000" b="1" dirty="0">
                <a:solidFill>
                  <a:srgbClr val="FF0000"/>
                </a:solidFill>
                <a:latin typeface="+mn-lt"/>
              </a:rPr>
              <a:t>Beslenme nedir?</a:t>
            </a:r>
          </a:p>
        </p:txBody>
      </p:sp>
      <p:sp>
        <p:nvSpPr>
          <p:cNvPr id="3" name="İçerik Yer Tutucusu 2"/>
          <p:cNvSpPr>
            <a:spLocks noGrp="1"/>
          </p:cNvSpPr>
          <p:nvPr>
            <p:ph idx="1"/>
          </p:nvPr>
        </p:nvSpPr>
        <p:spPr>
          <a:xfrm>
            <a:off x="285750" y="827088"/>
            <a:ext cx="8569325" cy="1584325"/>
          </a:xfrm>
        </p:spPr>
        <p:txBody>
          <a:bodyPr>
            <a:normAutofit/>
          </a:bodyPr>
          <a:lstStyle/>
          <a:p>
            <a:pPr marL="0" indent="0" algn="ctr">
              <a:buFont typeface="Arial" panose="020B0604020202020204" pitchFamily="34" charset="0"/>
              <a:buNone/>
              <a:defRPr/>
            </a:pPr>
            <a:r>
              <a:rPr lang="tr-TR" sz="3600" b="1" dirty="0"/>
              <a:t>Beslenme; </a:t>
            </a:r>
            <a:r>
              <a:rPr lang="tr-TR" sz="2800" dirty="0"/>
              <a:t>yaşamın sürdürülmesi, büyüme ve gelişme, sağlığın korunması ve üretken olmak için besinlerin vücutta kullanılmasıdır</a:t>
            </a:r>
            <a:endParaRPr lang="tr-TR" sz="2800" dirty="0">
              <a:sym typeface="Wingdings" panose="05000000000000000000" pitchFamily="2" charset="2"/>
            </a:endParaRPr>
          </a:p>
          <a:p>
            <a:pPr>
              <a:defRPr/>
            </a:pPr>
            <a:endParaRPr lang="tr-TR" sz="2800" dirty="0"/>
          </a:p>
        </p:txBody>
      </p:sp>
      <p:pic>
        <p:nvPicPr>
          <p:cNvPr id="14340" name="Resim 4"/>
          <p:cNvPicPr>
            <a:picLocks noChangeAspect="1"/>
          </p:cNvPicPr>
          <p:nvPr/>
        </p:nvPicPr>
        <p:blipFill>
          <a:blip r:embed="rId2">
            <a:extLst>
              <a:ext uri="{28A0092B-C50C-407E-A947-70E740481C1C}">
                <a14:useLocalDpi xmlns:a14="http://schemas.microsoft.com/office/drawing/2010/main" val="0"/>
              </a:ext>
            </a:extLst>
          </a:blip>
          <a:srcRect t="54726" b="15344"/>
          <a:stretch>
            <a:fillRect/>
          </a:stretch>
        </p:blipFill>
        <p:spPr bwMode="auto">
          <a:xfrm>
            <a:off x="-1588" y="5486400"/>
            <a:ext cx="9144001"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çerik Yer Tutucusu 2"/>
          <p:cNvSpPr txBox="1">
            <a:spLocks/>
          </p:cNvSpPr>
          <p:nvPr/>
        </p:nvSpPr>
        <p:spPr>
          <a:xfrm>
            <a:off x="455612" y="3414154"/>
            <a:ext cx="8229600" cy="1944216"/>
          </a:xfrm>
          <a:prstGeom prst="rect">
            <a:avLst/>
          </a:prstGeom>
          <a:ln>
            <a:gradFill flip="none" rotWithShape="1">
              <a:gsLst>
                <a:gs pos="0">
                  <a:srgbClr val="EF19C1"/>
                </a:gs>
                <a:gs pos="100000">
                  <a:schemeClr val="accent2">
                    <a:lumMod val="45000"/>
                    <a:lumOff val="55000"/>
                  </a:schemeClr>
                </a:gs>
                <a:gs pos="100000">
                  <a:schemeClr val="accent2">
                    <a:lumMod val="45000"/>
                    <a:lumOff val="55000"/>
                  </a:schemeClr>
                </a:gs>
                <a:gs pos="100000">
                  <a:schemeClr val="accent2">
                    <a:lumMod val="30000"/>
                    <a:lumOff val="70000"/>
                  </a:schemeClr>
                </a:gs>
              </a:gsLst>
              <a:lin ang="2700000" scaled="1"/>
              <a:tileRect/>
            </a:gradFill>
          </a:ln>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tr-TR" dirty="0"/>
              <a:t>Vücudun büyümesi, yenilenmesi ve çalışması için gerekli olan </a:t>
            </a:r>
            <a:r>
              <a:rPr lang="tr-TR" b="1" dirty="0"/>
              <a:t>enerji ve besin öğelerinin </a:t>
            </a:r>
            <a:r>
              <a:rPr lang="tr-TR" dirty="0"/>
              <a:t>her birinin </a:t>
            </a:r>
            <a:r>
              <a:rPr lang="tr-TR" b="1" dirty="0"/>
              <a:t>yeterli miktarlarda alınması </a:t>
            </a:r>
            <a:r>
              <a:rPr lang="tr-TR" dirty="0"/>
              <a:t>ve vücutta </a:t>
            </a:r>
            <a:r>
              <a:rPr lang="tr-TR" b="1" dirty="0"/>
              <a:t>uygun şekilde kullanılması</a:t>
            </a:r>
            <a:r>
              <a:rPr lang="tr-TR" dirty="0"/>
              <a:t>dır</a:t>
            </a:r>
            <a:endParaRPr lang="tr-TR" sz="2800" dirty="0"/>
          </a:p>
        </p:txBody>
      </p:sp>
      <p:sp>
        <p:nvSpPr>
          <p:cNvPr id="7" name="Başlık 1"/>
          <p:cNvSpPr txBox="1">
            <a:spLocks/>
          </p:cNvSpPr>
          <p:nvPr/>
        </p:nvSpPr>
        <p:spPr bwMode="auto">
          <a:xfrm>
            <a:off x="-1588" y="2492375"/>
            <a:ext cx="9144001" cy="690563"/>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defRPr/>
            </a:pPr>
            <a:r>
              <a:rPr lang="tr-TR" altLang="tr-TR" sz="4400" b="1" dirty="0">
                <a:solidFill>
                  <a:srgbClr val="00B050"/>
                </a:solidFill>
                <a:latin typeface="+mn-lt"/>
              </a:rPr>
              <a:t>Y</a:t>
            </a:r>
            <a:r>
              <a:rPr lang="tr-TR" altLang="tr-TR" sz="4400" b="1" dirty="0">
                <a:solidFill>
                  <a:srgbClr val="FF0000"/>
                </a:solidFill>
                <a:latin typeface="+mn-lt"/>
              </a:rPr>
              <a:t>e</a:t>
            </a:r>
            <a:r>
              <a:rPr lang="tr-TR" altLang="tr-TR" sz="4400" b="1" dirty="0">
                <a:solidFill>
                  <a:srgbClr val="00B0F0"/>
                </a:solidFill>
                <a:latin typeface="+mn-lt"/>
              </a:rPr>
              <a:t>t</a:t>
            </a:r>
            <a:r>
              <a:rPr lang="tr-TR" altLang="tr-TR" sz="4400" b="1" dirty="0">
                <a:solidFill>
                  <a:schemeClr val="accent4"/>
                </a:solidFill>
                <a:latin typeface="+mn-lt"/>
              </a:rPr>
              <a:t>e</a:t>
            </a:r>
            <a:r>
              <a:rPr lang="tr-TR" altLang="tr-TR" sz="4400" b="1" dirty="0">
                <a:solidFill>
                  <a:srgbClr val="3366FF"/>
                </a:solidFill>
                <a:latin typeface="+mn-lt"/>
              </a:rPr>
              <a:t>r</a:t>
            </a:r>
            <a:r>
              <a:rPr lang="tr-TR" altLang="tr-TR" sz="4400" b="1" dirty="0">
                <a:solidFill>
                  <a:srgbClr val="FF00FF"/>
                </a:solidFill>
                <a:latin typeface="+mn-lt"/>
              </a:rPr>
              <a:t>l</a:t>
            </a:r>
            <a:r>
              <a:rPr lang="tr-TR" altLang="tr-TR" sz="4400" b="1" dirty="0">
                <a:solidFill>
                  <a:srgbClr val="7030A0"/>
                </a:solidFill>
                <a:latin typeface="+mn-lt"/>
              </a:rPr>
              <a:t>i</a:t>
            </a:r>
            <a:r>
              <a:rPr lang="tr-TR" altLang="tr-TR" sz="4400" b="1" dirty="0">
                <a:solidFill>
                  <a:srgbClr val="00B050"/>
                </a:solidFill>
                <a:latin typeface="+mn-lt"/>
              </a:rPr>
              <a:t> </a:t>
            </a:r>
            <a:r>
              <a:rPr lang="tr-TR" altLang="tr-TR" sz="4400" b="1" dirty="0">
                <a:solidFill>
                  <a:srgbClr val="FF0000"/>
                </a:solidFill>
                <a:latin typeface="+mn-lt"/>
              </a:rPr>
              <a:t>v</a:t>
            </a:r>
            <a:r>
              <a:rPr lang="tr-TR" altLang="tr-TR" sz="4400" b="1" dirty="0">
                <a:solidFill>
                  <a:srgbClr val="0070C0"/>
                </a:solidFill>
                <a:latin typeface="+mn-lt"/>
              </a:rPr>
              <a:t>e</a:t>
            </a:r>
            <a:r>
              <a:rPr lang="tr-TR" altLang="tr-TR" sz="4400" b="1" dirty="0">
                <a:solidFill>
                  <a:srgbClr val="00B050"/>
                </a:solidFill>
                <a:latin typeface="+mn-lt"/>
              </a:rPr>
              <a:t> </a:t>
            </a:r>
            <a:r>
              <a:rPr lang="tr-TR" altLang="tr-TR" sz="4400" b="1" dirty="0">
                <a:solidFill>
                  <a:srgbClr val="92D050"/>
                </a:solidFill>
                <a:latin typeface="+mn-lt"/>
              </a:rPr>
              <a:t>d</a:t>
            </a:r>
            <a:r>
              <a:rPr lang="tr-TR" altLang="tr-TR" sz="4400" b="1" dirty="0">
                <a:solidFill>
                  <a:srgbClr val="FF0000"/>
                </a:solidFill>
                <a:latin typeface="+mn-lt"/>
              </a:rPr>
              <a:t>e</a:t>
            </a:r>
            <a:r>
              <a:rPr lang="tr-TR" altLang="tr-TR" sz="4400" b="1" dirty="0">
                <a:solidFill>
                  <a:srgbClr val="00B0F0"/>
                </a:solidFill>
                <a:latin typeface="+mn-lt"/>
              </a:rPr>
              <a:t>n</a:t>
            </a:r>
            <a:r>
              <a:rPr lang="tr-TR" altLang="tr-TR" sz="4400" b="1" dirty="0">
                <a:solidFill>
                  <a:srgbClr val="7030A0"/>
                </a:solidFill>
                <a:latin typeface="+mn-lt"/>
              </a:rPr>
              <a:t>g</a:t>
            </a:r>
            <a:r>
              <a:rPr lang="tr-TR" altLang="tr-TR" sz="4400" b="1" dirty="0">
                <a:solidFill>
                  <a:srgbClr val="00B050"/>
                </a:solidFill>
                <a:latin typeface="+mn-lt"/>
              </a:rPr>
              <a:t>e</a:t>
            </a:r>
            <a:r>
              <a:rPr lang="tr-TR" altLang="tr-TR" sz="4400" b="1" dirty="0">
                <a:solidFill>
                  <a:schemeClr val="accent4"/>
                </a:solidFill>
                <a:latin typeface="+mn-lt"/>
              </a:rPr>
              <a:t>l</a:t>
            </a:r>
            <a:r>
              <a:rPr lang="tr-TR" altLang="tr-TR" sz="4400" b="1" dirty="0">
                <a:solidFill>
                  <a:srgbClr val="B50B78"/>
                </a:solidFill>
                <a:latin typeface="+mn-lt"/>
              </a:rPr>
              <a:t>i</a:t>
            </a:r>
            <a:r>
              <a:rPr lang="tr-TR" altLang="tr-TR" sz="4400" b="1" dirty="0">
                <a:solidFill>
                  <a:srgbClr val="00B050"/>
                </a:solidFill>
                <a:latin typeface="+mn-lt"/>
              </a:rPr>
              <a:t> </a:t>
            </a:r>
            <a:r>
              <a:rPr lang="tr-TR" altLang="tr-TR" sz="4400" b="1" dirty="0">
                <a:solidFill>
                  <a:srgbClr val="FF0000"/>
                </a:solidFill>
                <a:latin typeface="+mn-lt"/>
              </a:rPr>
              <a:t>b</a:t>
            </a:r>
            <a:r>
              <a:rPr lang="tr-TR" altLang="tr-TR" sz="4400" b="1" dirty="0">
                <a:solidFill>
                  <a:srgbClr val="92D050"/>
                </a:solidFill>
                <a:latin typeface="+mn-lt"/>
              </a:rPr>
              <a:t>e</a:t>
            </a:r>
            <a:r>
              <a:rPr lang="tr-TR" altLang="tr-TR" sz="4400" b="1" dirty="0">
                <a:solidFill>
                  <a:srgbClr val="EF19C1"/>
                </a:solidFill>
                <a:latin typeface="+mn-lt"/>
              </a:rPr>
              <a:t>s</a:t>
            </a:r>
            <a:r>
              <a:rPr lang="tr-TR" altLang="tr-TR" sz="4400" b="1" dirty="0">
                <a:solidFill>
                  <a:srgbClr val="3366FF"/>
                </a:solidFill>
                <a:latin typeface="+mn-lt"/>
              </a:rPr>
              <a:t>l</a:t>
            </a:r>
            <a:r>
              <a:rPr lang="tr-TR" altLang="tr-TR" sz="4400" b="1" dirty="0">
                <a:solidFill>
                  <a:schemeClr val="accent4"/>
                </a:solidFill>
                <a:latin typeface="+mn-lt"/>
              </a:rPr>
              <a:t>e</a:t>
            </a:r>
            <a:r>
              <a:rPr lang="tr-TR" altLang="tr-TR" sz="4400" b="1" dirty="0">
                <a:solidFill>
                  <a:srgbClr val="00B050"/>
                </a:solidFill>
                <a:latin typeface="+mn-lt"/>
              </a:rPr>
              <a:t>n</a:t>
            </a:r>
            <a:r>
              <a:rPr lang="tr-TR" altLang="tr-TR" sz="4400" b="1" dirty="0">
                <a:solidFill>
                  <a:srgbClr val="7030A0"/>
                </a:solidFill>
                <a:latin typeface="+mn-lt"/>
              </a:rPr>
              <a:t>m</a:t>
            </a:r>
            <a:r>
              <a:rPr lang="tr-TR" altLang="tr-TR" sz="4400" b="1" dirty="0">
                <a:solidFill>
                  <a:srgbClr val="C00000"/>
                </a:solidFill>
                <a:latin typeface="+mn-lt"/>
              </a:rPr>
              <a:t>e</a:t>
            </a:r>
            <a:endParaRPr lang="tr-TR" altLang="tr-TR" sz="4400" b="1" dirty="0">
              <a:solidFill>
                <a:srgbClr val="FF0000"/>
              </a:solidFill>
              <a:latin typeface="+mn-lt"/>
            </a:endParaRPr>
          </a:p>
        </p:txBody>
      </p:sp>
    </p:spTree>
    <p:extLst>
      <p:ext uri="{BB962C8B-B14F-4D97-AF65-F5344CB8AC3E}">
        <p14:creationId xmlns:p14="http://schemas.microsoft.com/office/powerpoint/2010/main" val="1798949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p:cNvPicPr>
            <a:picLocks noChangeAspect="1"/>
          </p:cNvPicPr>
          <p:nvPr/>
        </p:nvPicPr>
        <p:blipFill rotWithShape="1">
          <a:blip r:embed="rId2" cstate="print">
            <a:extLst>
              <a:ext uri="{28A0092B-C50C-407E-A947-70E740481C1C}">
                <a14:useLocalDpi xmlns:a14="http://schemas.microsoft.com/office/drawing/2010/main" val="0"/>
              </a:ext>
            </a:extLst>
          </a:blip>
          <a:srcRect l="9276" t="4851" r="6677" b="5901"/>
          <a:stretch/>
        </p:blipFill>
        <p:spPr>
          <a:xfrm>
            <a:off x="4003382" y="1137243"/>
            <a:ext cx="2861820" cy="2507781"/>
          </a:xfrm>
          <a:prstGeom prst="rect">
            <a:avLst/>
          </a:prstGeom>
        </p:spPr>
      </p:pic>
      <p:pic>
        <p:nvPicPr>
          <p:cNvPr id="16" name="Resim 15"/>
          <p:cNvPicPr>
            <a:picLocks noChangeAspect="1"/>
          </p:cNvPicPr>
          <p:nvPr/>
        </p:nvPicPr>
        <p:blipFill rotWithShape="1">
          <a:blip r:embed="rId3" cstate="print">
            <a:extLst>
              <a:ext uri="{28A0092B-C50C-407E-A947-70E740481C1C}">
                <a14:useLocalDpi xmlns:a14="http://schemas.microsoft.com/office/drawing/2010/main" val="0"/>
              </a:ext>
            </a:extLst>
          </a:blip>
          <a:srcRect r="44828"/>
          <a:stretch/>
        </p:blipFill>
        <p:spPr>
          <a:xfrm>
            <a:off x="7487816" y="352978"/>
            <a:ext cx="1656184" cy="1909167"/>
          </a:xfrm>
          <a:prstGeom prst="rect">
            <a:avLst/>
          </a:prstGeom>
        </p:spPr>
      </p:pic>
      <p:pic>
        <p:nvPicPr>
          <p:cNvPr id="4" name="Resim 3"/>
          <p:cNvPicPr>
            <a:picLocks noChangeAspect="1"/>
          </p:cNvPicPr>
          <p:nvPr/>
        </p:nvPicPr>
        <p:blipFill rotWithShape="1">
          <a:blip r:embed="rId4" cstate="print">
            <a:extLst>
              <a:ext uri="{28A0092B-C50C-407E-A947-70E740481C1C}">
                <a14:useLocalDpi xmlns:a14="http://schemas.microsoft.com/office/drawing/2010/main" val="0"/>
              </a:ext>
            </a:extLst>
          </a:blip>
          <a:srcRect t="10414" b="13222"/>
          <a:stretch/>
        </p:blipFill>
        <p:spPr>
          <a:xfrm>
            <a:off x="4516722" y="3573016"/>
            <a:ext cx="2133707" cy="1584176"/>
          </a:xfrm>
          <a:prstGeom prst="rect">
            <a:avLst/>
          </a:prstGeom>
        </p:spPr>
      </p:pic>
      <p:pic>
        <p:nvPicPr>
          <p:cNvPr id="10" name="Resim 9"/>
          <p:cNvPicPr>
            <a:picLocks noChangeAspect="1"/>
          </p:cNvPicPr>
          <p:nvPr/>
        </p:nvPicPr>
        <p:blipFill rotWithShape="1">
          <a:blip r:embed="rId5" cstate="print">
            <a:extLst>
              <a:ext uri="{28A0092B-C50C-407E-A947-70E740481C1C}">
                <a14:useLocalDpi xmlns:a14="http://schemas.microsoft.com/office/drawing/2010/main" val="0"/>
              </a:ext>
            </a:extLst>
          </a:blip>
          <a:srcRect l="5461" t="6951" r="5461" b="13250"/>
          <a:stretch/>
        </p:blipFill>
        <p:spPr>
          <a:xfrm>
            <a:off x="2938979" y="3717032"/>
            <a:ext cx="1495604" cy="1386168"/>
          </a:xfrm>
          <a:prstGeom prst="rect">
            <a:avLst/>
          </a:prstGeom>
        </p:spPr>
      </p:pic>
      <p:pic>
        <p:nvPicPr>
          <p:cNvPr id="9" name="Resim 8"/>
          <p:cNvPicPr>
            <a:picLocks noChangeAspect="1"/>
          </p:cNvPicPr>
          <p:nvPr/>
        </p:nvPicPr>
        <p:blipFill rotWithShape="1">
          <a:blip r:embed="rId6" cstate="print">
            <a:extLst>
              <a:ext uri="{28A0092B-C50C-407E-A947-70E740481C1C}">
                <a14:useLocalDpi xmlns:a14="http://schemas.microsoft.com/office/drawing/2010/main" val="0"/>
              </a:ext>
            </a:extLst>
          </a:blip>
          <a:srcRect l="6376" t="4851" r="6376" b="8000"/>
          <a:stretch/>
        </p:blipFill>
        <p:spPr>
          <a:xfrm>
            <a:off x="6923109" y="2294564"/>
            <a:ext cx="2181661" cy="1676647"/>
          </a:xfrm>
          <a:prstGeom prst="rect">
            <a:avLst/>
          </a:prstGeom>
        </p:spPr>
      </p:pic>
      <p:pic>
        <p:nvPicPr>
          <p:cNvPr id="8" name="Resim 7"/>
          <p:cNvPicPr>
            <a:picLocks noChangeAspect="1"/>
          </p:cNvPicPr>
          <p:nvPr/>
        </p:nvPicPr>
        <p:blipFill rotWithShape="1">
          <a:blip r:embed="rId7" cstate="print">
            <a:extLst>
              <a:ext uri="{28A0092B-C50C-407E-A947-70E740481C1C}">
                <a14:useLocalDpi xmlns:a14="http://schemas.microsoft.com/office/drawing/2010/main" val="0"/>
              </a:ext>
            </a:extLst>
          </a:blip>
          <a:srcRect l="10713" t="6358" r="9910" b="12460"/>
          <a:stretch/>
        </p:blipFill>
        <p:spPr>
          <a:xfrm>
            <a:off x="6372200" y="4030793"/>
            <a:ext cx="2761008" cy="2823758"/>
          </a:xfrm>
          <a:prstGeom prst="rect">
            <a:avLst/>
          </a:prstGeom>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rgbClr val="00B050"/>
                </a:solidFill>
                <a:latin typeface="Comic Sans MS" panose="030F0702030302020204" pitchFamily="66" charset="0"/>
              </a:rPr>
              <a:t>3. Sebzeler grubu</a:t>
            </a:r>
          </a:p>
        </p:txBody>
      </p:sp>
      <p:sp>
        <p:nvSpPr>
          <p:cNvPr id="3" name="İçerik Yer Tutucusu 2"/>
          <p:cNvSpPr>
            <a:spLocks noGrp="1"/>
          </p:cNvSpPr>
          <p:nvPr>
            <p:ph idx="1"/>
          </p:nvPr>
        </p:nvSpPr>
        <p:spPr>
          <a:xfrm>
            <a:off x="457200" y="1378796"/>
            <a:ext cx="8229600" cy="4747368"/>
          </a:xfrm>
        </p:spPr>
        <p:txBody>
          <a:bodyPr/>
          <a:lstStyle/>
          <a:p>
            <a:pPr marL="0" indent="0">
              <a:buNone/>
            </a:pPr>
            <a:r>
              <a:rPr lang="tr-TR" b="1" dirty="0">
                <a:solidFill>
                  <a:srgbClr val="00B050"/>
                </a:solidFill>
                <a:latin typeface="Calibri" panose="020F0502020204030204" pitchFamily="34" charset="0"/>
                <a:cs typeface="Calibri" panose="020F0502020204030204" pitchFamily="34" charset="0"/>
              </a:rPr>
              <a:t>Tüm sebzeler </a:t>
            </a:r>
          </a:p>
        </p:txBody>
      </p:sp>
      <p:pic>
        <p:nvPicPr>
          <p:cNvPr id="15" name="Picture 2" descr="gÃ¼len yÃ¼z emoji ile ilgili gÃ¶rsel sonuc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92734" y="1410370"/>
            <a:ext cx="504056" cy="504057"/>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rotWithShape="1">
          <a:blip r:embed="rId9" cstate="print">
            <a:extLst>
              <a:ext uri="{28A0092B-C50C-407E-A947-70E740481C1C}">
                <a14:useLocalDpi xmlns:a14="http://schemas.microsoft.com/office/drawing/2010/main" val="0"/>
              </a:ext>
            </a:extLst>
          </a:blip>
          <a:srcRect l="7783" t="18752" r="6612" b="15346"/>
          <a:stretch/>
        </p:blipFill>
        <p:spPr>
          <a:xfrm>
            <a:off x="974833" y="2217686"/>
            <a:ext cx="1213599" cy="772290"/>
          </a:xfrm>
          <a:prstGeom prst="rect">
            <a:avLst/>
          </a:prstGeom>
        </p:spPr>
      </p:pic>
      <p:pic>
        <p:nvPicPr>
          <p:cNvPr id="6" name="Resim 5"/>
          <p:cNvPicPr>
            <a:picLocks noChangeAspect="1"/>
          </p:cNvPicPr>
          <p:nvPr/>
        </p:nvPicPr>
        <p:blipFill rotWithShape="1">
          <a:blip r:embed="rId10" cstate="print">
            <a:extLst>
              <a:ext uri="{28A0092B-C50C-407E-A947-70E740481C1C}">
                <a14:useLocalDpi xmlns:a14="http://schemas.microsoft.com/office/drawing/2010/main" val="0"/>
              </a:ext>
            </a:extLst>
          </a:blip>
          <a:srcRect l="5858" t="25283" r="9332" b="11966"/>
          <a:stretch/>
        </p:blipFill>
        <p:spPr>
          <a:xfrm rot="1503252">
            <a:off x="-50669" y="3265385"/>
            <a:ext cx="2886314" cy="1306994"/>
          </a:xfrm>
          <a:prstGeom prst="rect">
            <a:avLst/>
          </a:prstGeom>
        </p:spPr>
      </p:pic>
      <p:pic>
        <p:nvPicPr>
          <p:cNvPr id="11" name="Resim 10"/>
          <p:cNvPicPr>
            <a:picLocks noChangeAspect="1"/>
          </p:cNvPicPr>
          <p:nvPr/>
        </p:nvPicPr>
        <p:blipFill rotWithShape="1">
          <a:blip r:embed="rId11" cstate="print">
            <a:extLst>
              <a:ext uri="{28A0092B-C50C-407E-A947-70E740481C1C}">
                <a14:useLocalDpi xmlns:a14="http://schemas.microsoft.com/office/drawing/2010/main" val="0"/>
              </a:ext>
            </a:extLst>
          </a:blip>
          <a:srcRect l="8353" t="3123" r="10062" b="7970"/>
          <a:stretch/>
        </p:blipFill>
        <p:spPr>
          <a:xfrm>
            <a:off x="2326949" y="2087175"/>
            <a:ext cx="1444457" cy="1574088"/>
          </a:xfrm>
          <a:prstGeom prst="rect">
            <a:avLst/>
          </a:prstGeom>
        </p:spPr>
      </p:pic>
      <p:pic>
        <p:nvPicPr>
          <p:cNvPr id="13" name="Resim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62129"/>
            <a:ext cx="2843808" cy="1895872"/>
          </a:xfrm>
          <a:prstGeom prst="rect">
            <a:avLst/>
          </a:prstGeom>
        </p:spPr>
      </p:pic>
      <p:pic>
        <p:nvPicPr>
          <p:cNvPr id="7" name="Resim 6"/>
          <p:cNvPicPr>
            <a:picLocks noChangeAspect="1"/>
          </p:cNvPicPr>
          <p:nvPr/>
        </p:nvPicPr>
        <p:blipFill rotWithShape="1">
          <a:blip r:embed="rId13" cstate="print">
            <a:extLst>
              <a:ext uri="{28A0092B-C50C-407E-A947-70E740481C1C}">
                <a14:useLocalDpi xmlns:a14="http://schemas.microsoft.com/office/drawing/2010/main" val="0"/>
              </a:ext>
            </a:extLst>
          </a:blip>
          <a:srcRect l="9962" t="10569" r="8341" b="10439"/>
          <a:stretch/>
        </p:blipFill>
        <p:spPr>
          <a:xfrm>
            <a:off x="3444762" y="5098173"/>
            <a:ext cx="1680637" cy="1229734"/>
          </a:xfrm>
          <a:prstGeom prst="rect">
            <a:avLst/>
          </a:prstGeom>
        </p:spPr>
      </p:pic>
      <p:pic>
        <p:nvPicPr>
          <p:cNvPr id="17" name="Resim 16"/>
          <p:cNvPicPr>
            <a:picLocks noChangeAspect="1"/>
          </p:cNvPicPr>
          <p:nvPr/>
        </p:nvPicPr>
        <p:blipFill rotWithShape="1">
          <a:blip r:embed="rId14"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865855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rgbClr val="EF19C1"/>
                </a:solidFill>
                <a:latin typeface="Calibri" panose="020F0502020204030204" pitchFamily="34" charset="0"/>
                <a:cs typeface="Calibri" panose="020F0502020204030204" pitchFamily="34" charset="0"/>
              </a:rPr>
              <a:t>4. Meyveler grubu</a:t>
            </a:r>
          </a:p>
        </p:txBody>
      </p:sp>
      <p:sp>
        <p:nvSpPr>
          <p:cNvPr id="12" name="İçerik Yer Tutucusu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dirty="0">
                <a:solidFill>
                  <a:srgbClr val="EF19C1"/>
                </a:solidFill>
                <a:latin typeface="Calibri" panose="020F0502020204030204" pitchFamily="34" charset="0"/>
                <a:cs typeface="Calibri" panose="020F0502020204030204" pitchFamily="34" charset="0"/>
              </a:rPr>
              <a:t>Tüm meyveler </a:t>
            </a:r>
          </a:p>
        </p:txBody>
      </p:sp>
      <p:pic>
        <p:nvPicPr>
          <p:cNvPr id="14" name="Picture 2" descr="gÃ¼len yÃ¼z emoji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8953" y="1617383"/>
            <a:ext cx="504056" cy="504057"/>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97805">
            <a:off x="4005463" y="2953358"/>
            <a:ext cx="2786911" cy="1725098"/>
          </a:xfrm>
          <a:prstGeom prst="rect">
            <a:avLst/>
          </a:prstGeom>
        </p:spPr>
      </p:pic>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l="18038" t="17283" r="17501" b="17955"/>
          <a:stretch/>
        </p:blipFill>
        <p:spPr>
          <a:xfrm>
            <a:off x="6072534" y="4374186"/>
            <a:ext cx="3059396" cy="2458890"/>
          </a:xfrm>
          <a:prstGeom prst="rect">
            <a:avLst/>
          </a:prstGeom>
        </p:spPr>
      </p:pic>
      <p:pic>
        <p:nvPicPr>
          <p:cNvPr id="7" name="Resim 6"/>
          <p:cNvPicPr>
            <a:picLocks noChangeAspect="1"/>
          </p:cNvPicPr>
          <p:nvPr/>
        </p:nvPicPr>
        <p:blipFill rotWithShape="1">
          <a:blip r:embed="rId5" cstate="print">
            <a:extLst>
              <a:ext uri="{28A0092B-C50C-407E-A947-70E740481C1C}">
                <a14:useLocalDpi xmlns:a14="http://schemas.microsoft.com/office/drawing/2010/main" val="0"/>
              </a:ext>
            </a:extLst>
          </a:blip>
          <a:srcRect l="12200" t="6024" r="14563" b="6024"/>
          <a:stretch/>
        </p:blipFill>
        <p:spPr>
          <a:xfrm>
            <a:off x="4251777" y="4750180"/>
            <a:ext cx="1353249" cy="1571514"/>
          </a:xfrm>
          <a:prstGeom prst="rect">
            <a:avLst/>
          </a:prstGeom>
        </p:spPr>
      </p:pic>
      <p:pic>
        <p:nvPicPr>
          <p:cNvPr id="8" name="Resim 7"/>
          <p:cNvPicPr>
            <a:picLocks noChangeAspect="1"/>
          </p:cNvPicPr>
          <p:nvPr/>
        </p:nvPicPr>
        <p:blipFill rotWithShape="1">
          <a:blip r:embed="rId6" cstate="print">
            <a:extLst>
              <a:ext uri="{28A0092B-C50C-407E-A947-70E740481C1C}">
                <a14:useLocalDpi xmlns:a14="http://schemas.microsoft.com/office/drawing/2010/main" val="0"/>
              </a:ext>
            </a:extLst>
          </a:blip>
          <a:srcRect l="12200" t="9910" r="7476" b="9910"/>
          <a:stretch/>
        </p:blipFill>
        <p:spPr>
          <a:xfrm>
            <a:off x="232380" y="2571196"/>
            <a:ext cx="2785933" cy="2294298"/>
          </a:xfrm>
          <a:prstGeom prst="rect">
            <a:avLst/>
          </a:prstGeom>
        </p:spPr>
      </p:pic>
      <p:pic>
        <p:nvPicPr>
          <p:cNvPr id="9" name="Resim 8"/>
          <p:cNvPicPr>
            <a:picLocks noChangeAspect="1"/>
          </p:cNvPicPr>
          <p:nvPr/>
        </p:nvPicPr>
        <p:blipFill rotWithShape="1">
          <a:blip r:embed="rId7" cstate="print">
            <a:extLst>
              <a:ext uri="{28A0092B-C50C-407E-A947-70E740481C1C}">
                <a14:useLocalDpi xmlns:a14="http://schemas.microsoft.com/office/drawing/2010/main" val="0"/>
              </a:ext>
            </a:extLst>
          </a:blip>
          <a:srcRect l="19574" t="14542" r="21706" b="13087"/>
          <a:stretch/>
        </p:blipFill>
        <p:spPr>
          <a:xfrm>
            <a:off x="2256732" y="5004714"/>
            <a:ext cx="1229089" cy="1474906"/>
          </a:xfrm>
          <a:prstGeom prst="rect">
            <a:avLst/>
          </a:prstGeom>
        </p:spPr>
      </p:pic>
      <p:pic>
        <p:nvPicPr>
          <p:cNvPr id="10" name="Resim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00377" y="1423370"/>
            <a:ext cx="1087678" cy="1021329"/>
          </a:xfrm>
          <a:prstGeom prst="rect">
            <a:avLst/>
          </a:prstGeom>
        </p:spPr>
      </p:pic>
      <p:pic>
        <p:nvPicPr>
          <p:cNvPr id="11" name="Resim 10"/>
          <p:cNvPicPr>
            <a:picLocks noChangeAspect="1"/>
          </p:cNvPicPr>
          <p:nvPr/>
        </p:nvPicPr>
        <p:blipFill rotWithShape="1">
          <a:blip r:embed="rId9" cstate="print">
            <a:extLst>
              <a:ext uri="{28A0092B-C50C-407E-A947-70E740481C1C}">
                <a14:useLocalDpi xmlns:a14="http://schemas.microsoft.com/office/drawing/2010/main" val="0"/>
              </a:ext>
            </a:extLst>
          </a:blip>
          <a:srcRect l="4232" t="2161" r="4684" b="6757"/>
          <a:stretch/>
        </p:blipFill>
        <p:spPr>
          <a:xfrm>
            <a:off x="3882653" y="1105350"/>
            <a:ext cx="2032179" cy="2032179"/>
          </a:xfrm>
          <a:prstGeom prst="rect">
            <a:avLst/>
          </a:prstGeom>
        </p:spPr>
      </p:pic>
      <p:pic>
        <p:nvPicPr>
          <p:cNvPr id="15" name="Resim 14"/>
          <p:cNvPicPr>
            <a:picLocks noChangeAspect="1"/>
          </p:cNvPicPr>
          <p:nvPr/>
        </p:nvPicPr>
        <p:blipFill rotWithShape="1">
          <a:blip r:embed="rId10" cstate="print">
            <a:extLst>
              <a:ext uri="{28A0092B-C50C-407E-A947-70E740481C1C}">
                <a14:useLocalDpi xmlns:a14="http://schemas.microsoft.com/office/drawing/2010/main" val="0"/>
              </a:ext>
            </a:extLst>
          </a:blip>
          <a:srcRect l="7476" t="9267" r="7476" b="9267"/>
          <a:stretch/>
        </p:blipFill>
        <p:spPr>
          <a:xfrm>
            <a:off x="106813" y="5629474"/>
            <a:ext cx="2112900" cy="1173833"/>
          </a:xfrm>
          <a:prstGeom prst="rect">
            <a:avLst/>
          </a:prstGeom>
        </p:spPr>
      </p:pic>
      <p:pic>
        <p:nvPicPr>
          <p:cNvPr id="13" name="Resim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00465" y="212167"/>
            <a:ext cx="1731465" cy="2595899"/>
          </a:xfrm>
          <a:prstGeom prst="rect">
            <a:avLst/>
          </a:prstGeom>
        </p:spPr>
      </p:pic>
      <p:pic>
        <p:nvPicPr>
          <p:cNvPr id="16" name="Resim 15"/>
          <p:cNvPicPr>
            <a:picLocks noChangeAspect="1"/>
          </p:cNvPicPr>
          <p:nvPr/>
        </p:nvPicPr>
        <p:blipFill rotWithShape="1">
          <a:blip r:embed="rId12"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904759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Resim 16"/>
          <p:cNvPicPr>
            <a:picLocks noChangeAspect="1"/>
          </p:cNvPicPr>
          <p:nvPr/>
        </p:nvPicPr>
        <p:blipFill rotWithShape="1">
          <a:blip r:embed="rId2" cstate="print">
            <a:extLst>
              <a:ext uri="{28A0092B-C50C-407E-A947-70E740481C1C}">
                <a14:useLocalDpi xmlns:a14="http://schemas.microsoft.com/office/drawing/2010/main" val="0"/>
              </a:ext>
            </a:extLst>
          </a:blip>
          <a:srcRect l="3692" t="8522" r="3590" b="16585"/>
          <a:stretch/>
        </p:blipFill>
        <p:spPr>
          <a:xfrm>
            <a:off x="7207957" y="3571944"/>
            <a:ext cx="1872208" cy="936104"/>
          </a:xfrm>
          <a:prstGeom prst="rect">
            <a:avLst/>
          </a:prstGeom>
        </p:spPr>
      </p:pic>
      <p:pic>
        <p:nvPicPr>
          <p:cNvPr id="15" name="Resim 14"/>
          <p:cNvPicPr>
            <a:picLocks noChangeAspect="1"/>
          </p:cNvPicPr>
          <p:nvPr/>
        </p:nvPicPr>
        <p:blipFill rotWithShape="1">
          <a:blip r:embed="rId3" cstate="print">
            <a:extLst>
              <a:ext uri="{28A0092B-C50C-407E-A947-70E740481C1C}">
                <a14:useLocalDpi xmlns:a14="http://schemas.microsoft.com/office/drawing/2010/main" val="0"/>
              </a:ext>
            </a:extLst>
          </a:blip>
          <a:srcRect r="44828"/>
          <a:stretch/>
        </p:blipFill>
        <p:spPr>
          <a:xfrm>
            <a:off x="7956376" y="904594"/>
            <a:ext cx="1187624" cy="1369034"/>
          </a:xfrm>
          <a:prstGeom prst="rect">
            <a:avLst/>
          </a:prstGeom>
        </p:spPr>
      </p:pic>
      <p:pic>
        <p:nvPicPr>
          <p:cNvPr id="8" name="Resim 7"/>
          <p:cNvPicPr>
            <a:picLocks noChangeAspect="1"/>
          </p:cNvPicPr>
          <p:nvPr/>
        </p:nvPicPr>
        <p:blipFill rotWithShape="1">
          <a:blip r:embed="rId4" cstate="print">
            <a:extLst>
              <a:ext uri="{28A0092B-C50C-407E-A947-70E740481C1C}">
                <a14:useLocalDpi xmlns:a14="http://schemas.microsoft.com/office/drawing/2010/main" val="0"/>
              </a:ext>
            </a:extLst>
          </a:blip>
          <a:srcRect l="10713" t="6358" r="9910" b="12460"/>
          <a:stretch/>
        </p:blipFill>
        <p:spPr>
          <a:xfrm>
            <a:off x="7297959" y="5001170"/>
            <a:ext cx="1819477" cy="1860828"/>
          </a:xfrm>
          <a:prstGeom prst="rect">
            <a:avLst/>
          </a:prstGeom>
        </p:spPr>
      </p:pic>
      <p:pic>
        <p:nvPicPr>
          <p:cNvPr id="24" name="Resim 23"/>
          <p:cNvPicPr>
            <a:picLocks noChangeAspect="1"/>
          </p:cNvPicPr>
          <p:nvPr/>
        </p:nvPicPr>
        <p:blipFill rotWithShape="1">
          <a:blip r:embed="rId5" cstate="print">
            <a:extLst>
              <a:ext uri="{28A0092B-C50C-407E-A947-70E740481C1C}">
                <a14:useLocalDpi xmlns:a14="http://schemas.microsoft.com/office/drawing/2010/main" val="0"/>
              </a:ext>
            </a:extLst>
          </a:blip>
          <a:srcRect l="8121" r="2050" b="4914"/>
          <a:stretch/>
        </p:blipFill>
        <p:spPr>
          <a:xfrm>
            <a:off x="5864828" y="5544230"/>
            <a:ext cx="813285" cy="1290654"/>
          </a:xfrm>
          <a:prstGeom prst="rect">
            <a:avLst/>
          </a:prstGeom>
        </p:spPr>
      </p:pic>
      <p:pic>
        <p:nvPicPr>
          <p:cNvPr id="23" name="Resim 22"/>
          <p:cNvPicPr>
            <a:picLocks noChangeAspect="1"/>
          </p:cNvPicPr>
          <p:nvPr/>
        </p:nvPicPr>
        <p:blipFill rotWithShape="1">
          <a:blip r:embed="rId6" cstate="print">
            <a:extLst>
              <a:ext uri="{28A0092B-C50C-407E-A947-70E740481C1C}">
                <a14:useLocalDpi xmlns:a14="http://schemas.microsoft.com/office/drawing/2010/main" val="0"/>
              </a:ext>
            </a:extLst>
          </a:blip>
          <a:srcRect l="4232" t="2161" r="4684" b="6757"/>
          <a:stretch/>
        </p:blipFill>
        <p:spPr>
          <a:xfrm>
            <a:off x="7835449" y="2290842"/>
            <a:ext cx="1183111" cy="1183111"/>
          </a:xfrm>
          <a:prstGeom prst="rect">
            <a:avLst/>
          </a:prstGeom>
        </p:spPr>
      </p:pic>
      <p:pic>
        <p:nvPicPr>
          <p:cNvPr id="20" name="Resim 19"/>
          <p:cNvPicPr>
            <a:picLocks noChangeAspect="1"/>
          </p:cNvPicPr>
          <p:nvPr/>
        </p:nvPicPr>
        <p:blipFill rotWithShape="1">
          <a:blip r:embed="rId7" cstate="print">
            <a:extLst>
              <a:ext uri="{28A0092B-C50C-407E-A947-70E740481C1C}">
                <a14:useLocalDpi xmlns:a14="http://schemas.microsoft.com/office/drawing/2010/main" val="0"/>
              </a:ext>
            </a:extLst>
          </a:blip>
          <a:srcRect l="12200" t="9910" r="7476" b="9910"/>
          <a:stretch/>
        </p:blipFill>
        <p:spPr>
          <a:xfrm>
            <a:off x="3850998" y="5452058"/>
            <a:ext cx="1621938" cy="1335714"/>
          </a:xfrm>
          <a:prstGeom prst="rect">
            <a:avLst/>
          </a:prstGeom>
        </p:spPr>
      </p:pic>
      <p:sp>
        <p:nvSpPr>
          <p:cNvPr id="16" name="İçerik Yer Tutucusu 2"/>
          <p:cNvSpPr>
            <a:spLocks noGrp="1"/>
          </p:cNvSpPr>
          <p:nvPr>
            <p:ph idx="1"/>
          </p:nvPr>
        </p:nvSpPr>
        <p:spPr>
          <a:xfrm>
            <a:off x="301283" y="1052736"/>
            <a:ext cx="8229600" cy="4241702"/>
          </a:xfrm>
        </p:spPr>
        <p:txBody>
          <a:bodyPr>
            <a:normAutofit/>
          </a:bodyPr>
          <a:lstStyle/>
          <a:p>
            <a:r>
              <a:rPr lang="tr-TR" sz="2800" dirty="0"/>
              <a:t>Bileşimlerinin önemli bir kısmı sudur</a:t>
            </a:r>
          </a:p>
          <a:p>
            <a:r>
              <a:rPr lang="tr-TR" sz="2800" dirty="0"/>
              <a:t>Enerji içerikleri düşüktür</a:t>
            </a:r>
          </a:p>
          <a:p>
            <a:r>
              <a:rPr lang="tr-TR" sz="2800" dirty="0"/>
              <a:t>Mineraller ve vitaminler bakımından </a:t>
            </a:r>
          </a:p>
          <a:p>
            <a:pPr lvl="1"/>
            <a:r>
              <a:rPr lang="tr-TR" sz="2400" dirty="0"/>
              <a:t>özellikle folat (folik asit)</a:t>
            </a:r>
          </a:p>
          <a:p>
            <a:pPr lvl="1"/>
            <a:r>
              <a:rPr lang="tr-TR" sz="2400" dirty="0"/>
              <a:t>A vitaminin ön ögesi olan beta-karoten</a:t>
            </a:r>
          </a:p>
          <a:p>
            <a:pPr lvl="1"/>
            <a:r>
              <a:rPr lang="tr-TR" sz="2400" dirty="0"/>
              <a:t>E, C, B</a:t>
            </a:r>
            <a:r>
              <a:rPr lang="tr-TR" sz="2400" baseline="-25000" dirty="0"/>
              <a:t>2</a:t>
            </a:r>
            <a:r>
              <a:rPr lang="tr-TR" sz="2400" dirty="0"/>
              <a:t> vitamini</a:t>
            </a:r>
          </a:p>
          <a:p>
            <a:pPr lvl="1"/>
            <a:r>
              <a:rPr lang="tr-TR" sz="2400" dirty="0"/>
              <a:t>kalsiyum, potasyum, demir, magnezyum</a:t>
            </a:r>
          </a:p>
          <a:p>
            <a:pPr lvl="1"/>
            <a:r>
              <a:rPr lang="tr-TR" sz="2400" dirty="0"/>
              <a:t>posa ve diğer antioksidan özellikte olan bileşiklerden zengindir</a:t>
            </a:r>
          </a:p>
        </p:txBody>
      </p:sp>
      <p:pic>
        <p:nvPicPr>
          <p:cNvPr id="9" name="Resim 8"/>
          <p:cNvPicPr>
            <a:picLocks noChangeAspect="1"/>
          </p:cNvPicPr>
          <p:nvPr/>
        </p:nvPicPr>
        <p:blipFill rotWithShape="1">
          <a:blip r:embed="rId8" cstate="print">
            <a:extLst>
              <a:ext uri="{28A0092B-C50C-407E-A947-70E740481C1C}">
                <a14:useLocalDpi xmlns:a14="http://schemas.microsoft.com/office/drawing/2010/main" val="0"/>
              </a:ext>
            </a:extLst>
          </a:blip>
          <a:srcRect l="6376" t="4851" r="6376" b="8000"/>
          <a:stretch/>
        </p:blipFill>
        <p:spPr>
          <a:xfrm>
            <a:off x="6465659" y="5002034"/>
            <a:ext cx="1113142" cy="855470"/>
          </a:xfrm>
          <a:prstGeom prst="rect">
            <a:avLst/>
          </a:prstGeom>
        </p:spPr>
      </p:pic>
      <p:sp>
        <p:nvSpPr>
          <p:cNvPr id="2" name="Unvan 1"/>
          <p:cNvSpPr>
            <a:spLocks noGrp="1"/>
          </p:cNvSpPr>
          <p:nvPr>
            <p:ph type="title"/>
          </p:nvPr>
        </p:nvSpPr>
        <p:spPr>
          <a:xfrm>
            <a:off x="457200" y="116632"/>
            <a:ext cx="8229600" cy="963047"/>
          </a:xfrm>
        </p:spPr>
        <p:txBody>
          <a:bodyPr>
            <a:normAutofit/>
          </a:bodyPr>
          <a:lstStyle/>
          <a:p>
            <a:pPr algn="l">
              <a:spcBef>
                <a:spcPts val="375"/>
              </a:spcBef>
              <a:buSzPct val="85000"/>
            </a:pPr>
            <a:r>
              <a:rPr lang="tr-TR" altLang="tr-TR" sz="4800" b="1" dirty="0">
                <a:solidFill>
                  <a:srgbClr val="00B050"/>
                </a:solidFill>
                <a:latin typeface="Calibri" panose="020F0502020204030204" pitchFamily="34" charset="0"/>
                <a:cs typeface="Calibri" panose="020F0502020204030204" pitchFamily="34" charset="0"/>
              </a:rPr>
              <a:t>Sebze </a:t>
            </a:r>
            <a:r>
              <a:rPr lang="tr-TR" altLang="tr-TR" sz="4800" b="1" dirty="0">
                <a:latin typeface="Calibri" panose="020F0502020204030204" pitchFamily="34" charset="0"/>
                <a:cs typeface="Calibri" panose="020F0502020204030204" pitchFamily="34" charset="0"/>
              </a:rPr>
              <a:t>ve</a:t>
            </a:r>
            <a:r>
              <a:rPr lang="tr-TR" altLang="tr-TR" sz="4800" b="1" dirty="0">
                <a:solidFill>
                  <a:srgbClr val="00B050"/>
                </a:solidFill>
                <a:latin typeface="Calibri" panose="020F0502020204030204" pitchFamily="34" charset="0"/>
                <a:cs typeface="Calibri" panose="020F0502020204030204" pitchFamily="34" charset="0"/>
              </a:rPr>
              <a:t> </a:t>
            </a:r>
            <a:r>
              <a:rPr lang="tr-TR" altLang="tr-TR" sz="4800" b="1" dirty="0">
                <a:solidFill>
                  <a:srgbClr val="EF19C1"/>
                </a:solidFill>
                <a:latin typeface="Calibri" panose="020F0502020204030204" pitchFamily="34" charset="0"/>
                <a:cs typeface="Calibri" panose="020F0502020204030204" pitchFamily="34" charset="0"/>
              </a:rPr>
              <a:t>Meyvelerin;</a:t>
            </a:r>
          </a:p>
        </p:txBody>
      </p:sp>
      <p:pic>
        <p:nvPicPr>
          <p:cNvPr id="5" name="Resim 4"/>
          <p:cNvPicPr>
            <a:picLocks noChangeAspect="1"/>
          </p:cNvPicPr>
          <p:nvPr/>
        </p:nvPicPr>
        <p:blipFill rotWithShape="1">
          <a:blip r:embed="rId9" cstate="print">
            <a:extLst>
              <a:ext uri="{28A0092B-C50C-407E-A947-70E740481C1C}">
                <a14:useLocalDpi xmlns:a14="http://schemas.microsoft.com/office/drawing/2010/main" val="0"/>
              </a:ext>
            </a:extLst>
          </a:blip>
          <a:srcRect l="7783" t="18752" r="6612" b="15346"/>
          <a:stretch/>
        </p:blipFill>
        <p:spPr>
          <a:xfrm>
            <a:off x="909830" y="5652669"/>
            <a:ext cx="619212" cy="394044"/>
          </a:xfrm>
          <a:prstGeom prst="rect">
            <a:avLst/>
          </a:prstGeom>
        </p:spPr>
      </p:pic>
      <p:pic>
        <p:nvPicPr>
          <p:cNvPr id="6" name="Resim 5"/>
          <p:cNvPicPr>
            <a:picLocks noChangeAspect="1"/>
          </p:cNvPicPr>
          <p:nvPr/>
        </p:nvPicPr>
        <p:blipFill rotWithShape="1">
          <a:blip r:embed="rId10" cstate="print">
            <a:extLst>
              <a:ext uri="{28A0092B-C50C-407E-A947-70E740481C1C}">
                <a14:useLocalDpi xmlns:a14="http://schemas.microsoft.com/office/drawing/2010/main" val="0"/>
              </a:ext>
            </a:extLst>
          </a:blip>
          <a:srcRect l="5858" t="25283" r="9332" b="11966"/>
          <a:stretch/>
        </p:blipFill>
        <p:spPr>
          <a:xfrm rot="1503252">
            <a:off x="4489621" y="5247152"/>
            <a:ext cx="1472676" cy="666864"/>
          </a:xfrm>
          <a:prstGeom prst="rect">
            <a:avLst/>
          </a:prstGeom>
        </p:spPr>
      </p:pic>
      <p:pic>
        <p:nvPicPr>
          <p:cNvPr id="11" name="Resim 10"/>
          <p:cNvPicPr>
            <a:picLocks noChangeAspect="1"/>
          </p:cNvPicPr>
          <p:nvPr/>
        </p:nvPicPr>
        <p:blipFill rotWithShape="1">
          <a:blip r:embed="rId11" cstate="print">
            <a:extLst>
              <a:ext uri="{28A0092B-C50C-407E-A947-70E740481C1C}">
                <a14:useLocalDpi xmlns:a14="http://schemas.microsoft.com/office/drawing/2010/main" val="0"/>
              </a:ext>
            </a:extLst>
          </a:blip>
          <a:srcRect l="8353" t="3123" r="10062" b="7970"/>
          <a:stretch/>
        </p:blipFill>
        <p:spPr>
          <a:xfrm>
            <a:off x="7168314" y="910351"/>
            <a:ext cx="737000" cy="803142"/>
          </a:xfrm>
          <a:prstGeom prst="rect">
            <a:avLst/>
          </a:prstGeom>
        </p:spPr>
      </p:pic>
      <p:pic>
        <p:nvPicPr>
          <p:cNvPr id="12" name="Resim 11"/>
          <p:cNvPicPr>
            <a:picLocks noChangeAspect="1"/>
          </p:cNvPicPr>
          <p:nvPr/>
        </p:nvPicPr>
        <p:blipFill rotWithShape="1">
          <a:blip r:embed="rId12" cstate="print">
            <a:extLst>
              <a:ext uri="{28A0092B-C50C-407E-A947-70E740481C1C}">
                <a14:useLocalDpi xmlns:a14="http://schemas.microsoft.com/office/drawing/2010/main" val="0"/>
              </a:ext>
            </a:extLst>
          </a:blip>
          <a:srcRect l="9276" t="4851" r="6677" b="5901"/>
          <a:stretch/>
        </p:blipFill>
        <p:spPr>
          <a:xfrm>
            <a:off x="6179991" y="1720099"/>
            <a:ext cx="1460176" cy="1279536"/>
          </a:xfrm>
          <a:prstGeom prst="rect">
            <a:avLst/>
          </a:prstGeom>
        </p:spPr>
      </p:pic>
      <p:pic>
        <p:nvPicPr>
          <p:cNvPr id="10" name="Resim 9"/>
          <p:cNvPicPr>
            <a:picLocks noChangeAspect="1"/>
          </p:cNvPicPr>
          <p:nvPr/>
        </p:nvPicPr>
        <p:blipFill rotWithShape="1">
          <a:blip r:embed="rId13" cstate="print">
            <a:extLst>
              <a:ext uri="{28A0092B-C50C-407E-A947-70E740481C1C}">
                <a14:useLocalDpi xmlns:a14="http://schemas.microsoft.com/office/drawing/2010/main" val="0"/>
              </a:ext>
            </a:extLst>
          </a:blip>
          <a:srcRect l="5461" t="6951" r="5461" b="13250"/>
          <a:stretch/>
        </p:blipFill>
        <p:spPr>
          <a:xfrm>
            <a:off x="6259132" y="3273875"/>
            <a:ext cx="763098" cy="707260"/>
          </a:xfrm>
          <a:prstGeom prst="rect">
            <a:avLst/>
          </a:prstGeom>
        </p:spPr>
      </p:pic>
      <p:pic>
        <p:nvPicPr>
          <p:cNvPr id="19" name="Resim 18"/>
          <p:cNvPicPr>
            <a:picLocks noChangeAspect="1"/>
          </p:cNvPicPr>
          <p:nvPr/>
        </p:nvPicPr>
        <p:blipFill rotWithShape="1">
          <a:blip r:embed="rId14" cstate="print">
            <a:extLst>
              <a:ext uri="{28A0092B-C50C-407E-A947-70E740481C1C}">
                <a14:useLocalDpi xmlns:a14="http://schemas.microsoft.com/office/drawing/2010/main" val="0"/>
              </a:ext>
            </a:extLst>
          </a:blip>
          <a:srcRect l="12200" t="6024" r="14563" b="6024"/>
          <a:stretch/>
        </p:blipFill>
        <p:spPr>
          <a:xfrm>
            <a:off x="9863" y="5931584"/>
            <a:ext cx="787846" cy="914918"/>
          </a:xfrm>
          <a:prstGeom prst="rect">
            <a:avLst/>
          </a:prstGeom>
        </p:spPr>
      </p:pic>
      <p:pic>
        <p:nvPicPr>
          <p:cNvPr id="21" name="Resim 20"/>
          <p:cNvPicPr>
            <a:picLocks noChangeAspect="1"/>
          </p:cNvPicPr>
          <p:nvPr/>
        </p:nvPicPr>
        <p:blipFill rotWithShape="1">
          <a:blip r:embed="rId15" cstate="print">
            <a:extLst>
              <a:ext uri="{28A0092B-C50C-407E-A947-70E740481C1C}">
                <a14:useLocalDpi xmlns:a14="http://schemas.microsoft.com/office/drawing/2010/main" val="0"/>
              </a:ext>
            </a:extLst>
          </a:blip>
          <a:srcRect l="19574" t="14542" r="21706" b="13087"/>
          <a:stretch/>
        </p:blipFill>
        <p:spPr>
          <a:xfrm>
            <a:off x="76046" y="5157191"/>
            <a:ext cx="610304" cy="732365"/>
          </a:xfrm>
          <a:prstGeom prst="rect">
            <a:avLst/>
          </a:prstGeom>
        </p:spPr>
      </p:pic>
      <p:pic>
        <p:nvPicPr>
          <p:cNvPr id="22" name="Resim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4581128"/>
            <a:ext cx="478972" cy="449755"/>
          </a:xfrm>
          <a:prstGeom prst="rect">
            <a:avLst/>
          </a:prstGeom>
        </p:spPr>
      </p:pic>
      <p:pic>
        <p:nvPicPr>
          <p:cNvPr id="25" name="Resim 24"/>
          <p:cNvPicPr>
            <a:picLocks noChangeAspect="1"/>
          </p:cNvPicPr>
          <p:nvPr/>
        </p:nvPicPr>
        <p:blipFill rotWithShape="1">
          <a:blip r:embed="rId17" cstate="print">
            <a:extLst>
              <a:ext uri="{28A0092B-C50C-407E-A947-70E740481C1C}">
                <a14:useLocalDpi xmlns:a14="http://schemas.microsoft.com/office/drawing/2010/main" val="0"/>
              </a:ext>
            </a:extLst>
          </a:blip>
          <a:srcRect l="7476" t="9267" r="7476" b="9267"/>
          <a:stretch/>
        </p:blipFill>
        <p:spPr>
          <a:xfrm>
            <a:off x="831349" y="6163875"/>
            <a:ext cx="1230106" cy="683392"/>
          </a:xfrm>
          <a:prstGeom prst="rect">
            <a:avLst/>
          </a:prstGeom>
        </p:spPr>
      </p:pic>
      <p:pic>
        <p:nvPicPr>
          <p:cNvPr id="18" name="Resim 17"/>
          <p:cNvPicPr>
            <a:picLocks noChangeAspect="1"/>
          </p:cNvPicPr>
          <p:nvPr/>
        </p:nvPicPr>
        <p:blipFill rotWithShape="1">
          <a:blip r:embed="rId18" cstate="print">
            <a:extLst>
              <a:ext uri="{28A0092B-C50C-407E-A947-70E740481C1C}">
                <a14:useLocalDpi xmlns:a14="http://schemas.microsoft.com/office/drawing/2010/main" val="0"/>
              </a:ext>
            </a:extLst>
          </a:blip>
          <a:srcRect l="18038" t="17283" r="17501" b="17955"/>
          <a:stretch/>
        </p:blipFill>
        <p:spPr>
          <a:xfrm>
            <a:off x="2066977" y="5397380"/>
            <a:ext cx="1781145" cy="1431538"/>
          </a:xfrm>
          <a:prstGeom prst="rect">
            <a:avLst/>
          </a:prstGeom>
        </p:spPr>
      </p:pic>
    </p:spTree>
    <p:extLst>
      <p:ext uri="{BB962C8B-B14F-4D97-AF65-F5344CB8AC3E}">
        <p14:creationId xmlns:p14="http://schemas.microsoft.com/office/powerpoint/2010/main" val="4240439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7442" y="2281676"/>
            <a:ext cx="3598628" cy="2443468"/>
          </a:xfrm>
          <a:prstGeom prst="rect">
            <a:avLst/>
          </a:prstGeom>
        </p:spPr>
      </p:pic>
      <p:pic>
        <p:nvPicPr>
          <p:cNvPr id="1030" name="Picture 6" descr="bulgu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66176">
            <a:off x="2635677" y="3854891"/>
            <a:ext cx="3764091" cy="2117301"/>
          </a:xfrm>
          <a:prstGeom prst="ellipse">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rotWithShape="1">
          <a:blip r:embed="rId4" cstate="print">
            <a:extLst>
              <a:ext uri="{28A0092B-C50C-407E-A947-70E740481C1C}">
                <a14:useLocalDpi xmlns:a14="http://schemas.microsoft.com/office/drawing/2010/main" val="0"/>
              </a:ext>
            </a:extLst>
          </a:blip>
          <a:srcRect l="5092" t="20187" r="3956" b="14598"/>
          <a:stretch/>
        </p:blipFill>
        <p:spPr>
          <a:xfrm>
            <a:off x="6314833" y="5229200"/>
            <a:ext cx="2738268" cy="1309607"/>
          </a:xfrm>
          <a:prstGeom prst="rect">
            <a:avLst/>
          </a:prstGeom>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chemeClr val="accent6"/>
                </a:solidFill>
                <a:latin typeface="Calibri" panose="020F0502020204030204" pitchFamily="34" charset="0"/>
                <a:cs typeface="Calibri" panose="020F0502020204030204" pitchFamily="34" charset="0"/>
              </a:rPr>
              <a:t>5. Ekmek ve tahıllar grubu</a:t>
            </a:r>
          </a:p>
        </p:txBody>
      </p:sp>
      <p:sp>
        <p:nvSpPr>
          <p:cNvPr id="3" name="İçerik Yer Tutucusu 2"/>
          <p:cNvSpPr>
            <a:spLocks noGrp="1"/>
          </p:cNvSpPr>
          <p:nvPr>
            <p:ph idx="1"/>
          </p:nvPr>
        </p:nvSpPr>
        <p:spPr>
          <a:xfrm>
            <a:off x="457200" y="1340769"/>
            <a:ext cx="5410944" cy="2127468"/>
          </a:xfrm>
        </p:spPr>
        <p:txBody>
          <a:bodyPr>
            <a:noAutofit/>
          </a:bodyPr>
          <a:lstStyle/>
          <a:p>
            <a:r>
              <a:rPr lang="tr-TR" dirty="0">
                <a:solidFill>
                  <a:schemeClr val="accent6"/>
                </a:solidFill>
                <a:latin typeface="Calibri" panose="020F0502020204030204" pitchFamily="34" charset="0"/>
                <a:cs typeface="Calibri" panose="020F0502020204030204" pitchFamily="34" charset="0"/>
              </a:rPr>
              <a:t>Ekmekler</a:t>
            </a:r>
          </a:p>
          <a:p>
            <a:r>
              <a:rPr lang="tr-TR" dirty="0">
                <a:solidFill>
                  <a:schemeClr val="accent6"/>
                </a:solidFill>
                <a:latin typeface="Calibri" panose="020F0502020204030204" pitchFamily="34" charset="0"/>
                <a:cs typeface="Calibri" panose="020F0502020204030204" pitchFamily="34" charset="0"/>
              </a:rPr>
              <a:t>Tahıllar ve tahıl ürünleri</a:t>
            </a:r>
          </a:p>
          <a:p>
            <a:pPr lvl="1"/>
            <a:r>
              <a:rPr lang="tr-TR" dirty="0">
                <a:solidFill>
                  <a:schemeClr val="accent6"/>
                </a:solidFill>
                <a:latin typeface="Calibri" panose="020F0502020204030204" pitchFamily="34" charset="0"/>
                <a:cs typeface="Calibri" panose="020F0502020204030204" pitchFamily="34" charset="0"/>
              </a:rPr>
              <a:t>Makarna, erişte, kuskus gibi</a:t>
            </a:r>
          </a:p>
          <a:p>
            <a:pPr lvl="1"/>
            <a:r>
              <a:rPr lang="tr-TR" dirty="0">
                <a:solidFill>
                  <a:schemeClr val="accent6"/>
                </a:solidFill>
                <a:latin typeface="Calibri" panose="020F0502020204030204" pitchFamily="34" charset="0"/>
                <a:cs typeface="Calibri" panose="020F0502020204030204" pitchFamily="34" charset="0"/>
              </a:rPr>
              <a:t>pirinç, bulgur, arpa, yulaf gibi</a:t>
            </a:r>
          </a:p>
        </p:txBody>
      </p:sp>
      <p:pic>
        <p:nvPicPr>
          <p:cNvPr id="9" name="Resim 8"/>
          <p:cNvPicPr>
            <a:picLocks noChangeAspect="1"/>
          </p:cNvPicPr>
          <p:nvPr/>
        </p:nvPicPr>
        <p:blipFill rotWithShape="1">
          <a:blip r:embed="rId5" cstate="print">
            <a:extLst>
              <a:ext uri="{28A0092B-C50C-407E-A947-70E740481C1C}">
                <a14:useLocalDpi xmlns:a14="http://schemas.microsoft.com/office/drawing/2010/main" val="0"/>
              </a:ext>
            </a:extLst>
          </a:blip>
          <a:srcRect r="47536"/>
          <a:stretch/>
        </p:blipFill>
        <p:spPr>
          <a:xfrm rot="16200000">
            <a:off x="237984" y="4828241"/>
            <a:ext cx="1791775" cy="2267744"/>
          </a:xfrm>
          <a:prstGeom prst="rect">
            <a:avLst/>
          </a:prstGeom>
        </p:spPr>
      </p:pic>
      <p:pic>
        <p:nvPicPr>
          <p:cNvPr id="11" name="Resim 10"/>
          <p:cNvPicPr>
            <a:picLocks noChangeAspect="1"/>
          </p:cNvPicPr>
          <p:nvPr/>
        </p:nvPicPr>
        <p:blipFill rotWithShape="1">
          <a:blip r:embed="rId6"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39939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375"/>
              </a:spcBef>
              <a:buSzPct val="85000"/>
            </a:pPr>
            <a:r>
              <a:rPr lang="tr-TR" altLang="tr-TR" sz="4800" dirty="0">
                <a:solidFill>
                  <a:schemeClr val="accent6"/>
                </a:solidFill>
                <a:latin typeface="Calibri" panose="020F0502020204030204" pitchFamily="34" charset="0"/>
                <a:cs typeface="Calibri" panose="020F0502020204030204" pitchFamily="34" charset="0"/>
              </a:rPr>
              <a:t>5. Ekmek ve tahıllar grubu</a:t>
            </a:r>
          </a:p>
        </p:txBody>
      </p:sp>
      <p:sp>
        <p:nvSpPr>
          <p:cNvPr id="5" name="İçerik Yer Tutucusu 2"/>
          <p:cNvSpPr txBox="1">
            <a:spLocks/>
          </p:cNvSpPr>
          <p:nvPr/>
        </p:nvSpPr>
        <p:spPr bwMode="auto">
          <a:xfrm>
            <a:off x="657549" y="1254959"/>
            <a:ext cx="5400600" cy="3024336"/>
          </a:xfrm>
          <a:prstGeom prst="rect">
            <a:avLst/>
          </a:prstGeom>
          <a:noFill/>
          <a:ln w="952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accent6">
                  <a:lumMod val="75000"/>
                </a:schemeClr>
              </a:buClr>
              <a:defRPr/>
            </a:pPr>
            <a:r>
              <a:rPr lang="tr-TR" sz="2400" i="1" dirty="0">
                <a:latin typeface="+mj-lt"/>
              </a:rPr>
              <a:t>Karbonhidrat içerikleri yüksek</a:t>
            </a:r>
          </a:p>
          <a:p>
            <a:pPr>
              <a:buClr>
                <a:schemeClr val="accent6">
                  <a:lumMod val="75000"/>
                </a:schemeClr>
              </a:buClr>
              <a:defRPr/>
            </a:pPr>
            <a:r>
              <a:rPr lang="tr-TR" sz="2400" i="1" dirty="0">
                <a:latin typeface="+mj-lt"/>
              </a:rPr>
              <a:t>E, B grubu vitaminler (B12 dışındakiler) zengindir</a:t>
            </a:r>
          </a:p>
          <a:p>
            <a:pPr>
              <a:buClr>
                <a:schemeClr val="accent6">
                  <a:lumMod val="75000"/>
                </a:schemeClr>
              </a:buClr>
              <a:defRPr/>
            </a:pPr>
            <a:r>
              <a:rPr lang="tr-TR" sz="2400" i="1" dirty="0">
                <a:latin typeface="+mj-lt"/>
              </a:rPr>
              <a:t>Özellikler B1 vitamini için iyi kaynaktır</a:t>
            </a:r>
          </a:p>
          <a:p>
            <a:pPr>
              <a:buClr>
                <a:schemeClr val="accent6">
                  <a:lumMod val="75000"/>
                </a:schemeClr>
              </a:buClr>
              <a:defRPr/>
            </a:pPr>
            <a:r>
              <a:rPr lang="tr-TR" sz="2400" i="1" dirty="0">
                <a:latin typeface="+mj-lt"/>
              </a:rPr>
              <a:t>Tam tahıllar rafine tahıllardan daha fazla diyet posası, vitamin ve mineral sağlar.</a:t>
            </a:r>
          </a:p>
        </p:txBody>
      </p:sp>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l="11764" t="16401" r="15163" b="21650"/>
          <a:stretch/>
        </p:blipFill>
        <p:spPr>
          <a:xfrm>
            <a:off x="1403648" y="4438119"/>
            <a:ext cx="3451406" cy="2367825"/>
          </a:xfrm>
          <a:prstGeom prst="rect">
            <a:avLst/>
          </a:prstGeom>
        </p:spPr>
      </p:pic>
      <p:pic>
        <p:nvPicPr>
          <p:cNvPr id="7" name="Resim 6"/>
          <p:cNvPicPr>
            <a:picLocks noChangeAspect="1"/>
          </p:cNvPicPr>
          <p:nvPr/>
        </p:nvPicPr>
        <p:blipFill rotWithShape="1">
          <a:blip r:embed="rId4" cstate="print">
            <a:extLst>
              <a:ext uri="{28A0092B-C50C-407E-A947-70E740481C1C}">
                <a14:useLocalDpi xmlns:a14="http://schemas.microsoft.com/office/drawing/2010/main" val="0"/>
              </a:ext>
            </a:extLst>
          </a:blip>
          <a:srcRect l="21651" t="8000" r="21650" b="9051"/>
          <a:stretch/>
        </p:blipFill>
        <p:spPr>
          <a:xfrm>
            <a:off x="6341381" y="2975858"/>
            <a:ext cx="2313371" cy="3384376"/>
          </a:xfrm>
          <a:prstGeom prst="rect">
            <a:avLst/>
          </a:prstGeom>
        </p:spPr>
      </p:pic>
      <p:pic>
        <p:nvPicPr>
          <p:cNvPr id="8" name="Resim 7"/>
          <p:cNvPicPr>
            <a:picLocks noChangeAspect="1"/>
          </p:cNvPicPr>
          <p:nvPr/>
        </p:nvPicPr>
        <p:blipFill rotWithShape="1">
          <a:blip r:embed="rId5"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90581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9867" y="1072176"/>
            <a:ext cx="7926052" cy="791264"/>
          </a:xfrm>
        </p:spPr>
        <p:txBody>
          <a:bodyPr>
            <a:normAutofit/>
          </a:bodyPr>
          <a:lstStyle/>
          <a:p>
            <a:pPr marL="0" indent="0">
              <a:buNone/>
            </a:pPr>
            <a:r>
              <a:rPr lang="tr-TR" dirty="0"/>
              <a:t>Her öğünde her besin grubundan tüketmeliyiz</a:t>
            </a:r>
          </a:p>
        </p:txBody>
      </p:sp>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rgbClr val="FF0000"/>
                </a:solidFill>
                <a:latin typeface="Calibri" panose="020F0502020204030204" pitchFamily="34" charset="0"/>
                <a:cs typeface="Calibri" panose="020F0502020204030204" pitchFamily="34" charset="0"/>
              </a:rPr>
              <a:t>Öğünlerimiz</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814" y="2100625"/>
            <a:ext cx="4028065" cy="212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gÃ¼len yÃ¼z emoji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87" y="933785"/>
            <a:ext cx="957980" cy="957981"/>
          </a:xfrm>
          <a:prstGeom prst="rect">
            <a:avLst/>
          </a:prstGeom>
          <a:noFill/>
          <a:extLst>
            <a:ext uri="{909E8E84-426E-40DD-AFC4-6F175D3DCCD1}">
              <a14:hiddenFill xmlns:a14="http://schemas.microsoft.com/office/drawing/2010/main">
                <a:solidFill>
                  <a:srgbClr val="FFFFFF"/>
                </a:solidFill>
              </a14:hiddenFill>
            </a:ext>
          </a:extLst>
        </p:spPr>
      </p:pic>
      <p:sp>
        <p:nvSpPr>
          <p:cNvPr id="6" name="İçerik Yer Tutucusu 2"/>
          <p:cNvSpPr txBox="1">
            <a:spLocks/>
          </p:cNvSpPr>
          <p:nvPr/>
        </p:nvSpPr>
        <p:spPr>
          <a:xfrm>
            <a:off x="251520" y="2090568"/>
            <a:ext cx="7868006" cy="33123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b="1" dirty="0">
                <a:solidFill>
                  <a:srgbClr val="00B0F0"/>
                </a:solidFill>
              </a:rPr>
              <a:t>Ana öğünler;</a:t>
            </a:r>
          </a:p>
          <a:p>
            <a:pPr lvl="1"/>
            <a:r>
              <a:rPr lang="tr-TR" sz="3800" b="1" dirty="0">
                <a:solidFill>
                  <a:srgbClr val="FF0000"/>
                </a:solidFill>
              </a:rPr>
              <a:t>Sabah kahvaltısı</a:t>
            </a:r>
          </a:p>
          <a:p>
            <a:pPr lvl="1"/>
            <a:r>
              <a:rPr lang="tr-TR" sz="3300" b="1" dirty="0">
                <a:solidFill>
                  <a:srgbClr val="FF0000"/>
                </a:solidFill>
              </a:rPr>
              <a:t>Öğle yemeği</a:t>
            </a:r>
          </a:p>
          <a:p>
            <a:pPr lvl="1"/>
            <a:r>
              <a:rPr lang="tr-TR" b="1" dirty="0">
                <a:solidFill>
                  <a:srgbClr val="FF0000"/>
                </a:solidFill>
              </a:rPr>
              <a:t>Akşam yemeği</a:t>
            </a:r>
          </a:p>
          <a:p>
            <a:r>
              <a:rPr lang="tr-TR" b="1" dirty="0">
                <a:solidFill>
                  <a:srgbClr val="00B0F0"/>
                </a:solidFill>
              </a:rPr>
              <a:t>Gerekli hallerde sağlıklı ara öğün yapılabilir</a:t>
            </a:r>
          </a:p>
        </p:txBody>
      </p:sp>
      <p:sp>
        <p:nvSpPr>
          <p:cNvPr id="7" name="İçerik Yer Tutucusu 2"/>
          <p:cNvSpPr txBox="1">
            <a:spLocks/>
          </p:cNvSpPr>
          <p:nvPr/>
        </p:nvSpPr>
        <p:spPr>
          <a:xfrm>
            <a:off x="1069867" y="5267711"/>
            <a:ext cx="7095052" cy="1001595"/>
          </a:xfrm>
          <a:prstGeom prst="rect">
            <a:avLst/>
          </a:prstGeom>
          <a:ln w="28575">
            <a:solidFill>
              <a:srgbClr val="FF0000"/>
            </a:solidFill>
            <a:prstDash val="dashDot"/>
          </a:ln>
        </p:spPr>
        <p:txBody>
          <a:bodyPr vert="horz" lIns="91440" tIns="45720" rIns="91440" bIns="45720" rtlCol="0" anchor="ct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buFont typeface="Arial" pitchFamily="34" charset="0"/>
              <a:buNone/>
            </a:pPr>
            <a:r>
              <a:rPr lang="tr-TR" sz="3300" b="1" dirty="0">
                <a:solidFill>
                  <a:srgbClr val="00B0F0"/>
                </a:solidFill>
              </a:rPr>
              <a:t>Yeterli ve dengeli beslenmek için</a:t>
            </a:r>
          </a:p>
          <a:p>
            <a:pPr marL="457200" lvl="1" indent="0" algn="ctr">
              <a:buFont typeface="Arial" pitchFamily="34" charset="0"/>
              <a:buNone/>
            </a:pPr>
            <a:r>
              <a:rPr lang="tr-TR" sz="3300" b="1" dirty="0">
                <a:solidFill>
                  <a:srgbClr val="00B0F0"/>
                </a:solidFill>
              </a:rPr>
              <a:t>öğünlerimizi atlamadan tüketmeliyiz!</a:t>
            </a:r>
          </a:p>
        </p:txBody>
      </p:sp>
      <p:pic>
        <p:nvPicPr>
          <p:cNvPr id="10" name="Resim 9"/>
          <p:cNvPicPr>
            <a:picLocks noChangeAspect="1"/>
          </p:cNvPicPr>
          <p:nvPr/>
        </p:nvPicPr>
        <p:blipFill rotWithShape="1">
          <a:blip r:embed="rId5"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336624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3" presetClass="emph" presetSubtype="2" fill="hold" grpId="1" nodeType="withEffect">
                                  <p:stCondLst>
                                    <p:cond delay="0"/>
                                  </p:stCondLst>
                                  <p:childTnLst>
                                    <p:animClr clrSpc="rgb" dir="cw">
                                      <p:cBhvr override="childStyle">
                                        <p:cTn id="8" dur="1000" fill="hold"/>
                                        <p:tgtEl>
                                          <p:spTgt spid="7"/>
                                        </p:tgtEl>
                                        <p:attrNameLst>
                                          <p:attrName>style.color</p:attrName>
                                        </p:attrNameLst>
                                      </p:cBhvr>
                                      <p:to>
                                        <a:srgbClr val="F93B1B"/>
                                      </p:to>
                                    </p:animClr>
                                  </p:childTnLst>
                                </p:cTn>
                              </p:par>
                              <p:par>
                                <p:cTn id="9" presetID="32" presetClass="emph" presetSubtype="0" fill="hold" grpId="2" nodeType="withEffect">
                                  <p:stCondLst>
                                    <p:cond delay="0"/>
                                  </p:stCondLst>
                                  <p:childTnLst>
                                    <p:animRot by="120000">
                                      <p:cBhvr>
                                        <p:cTn id="10" dur="100" fill="hold">
                                          <p:stCondLst>
                                            <p:cond delay="0"/>
                                          </p:stCondLst>
                                        </p:cTn>
                                        <p:tgtEl>
                                          <p:spTgt spid="7"/>
                                        </p:tgtEl>
                                        <p:attrNameLst>
                                          <p:attrName>r</p:attrName>
                                        </p:attrNameLst>
                                      </p:cBhvr>
                                    </p:animRot>
                                    <p:animRot by="-240000">
                                      <p:cBhvr>
                                        <p:cTn id="11" dur="200" fill="hold">
                                          <p:stCondLst>
                                            <p:cond delay="200"/>
                                          </p:stCondLst>
                                        </p:cTn>
                                        <p:tgtEl>
                                          <p:spTgt spid="7"/>
                                        </p:tgtEl>
                                        <p:attrNameLst>
                                          <p:attrName>r</p:attrName>
                                        </p:attrNameLst>
                                      </p:cBhvr>
                                    </p:animRot>
                                    <p:animRot by="240000">
                                      <p:cBhvr>
                                        <p:cTn id="12" dur="200" fill="hold">
                                          <p:stCondLst>
                                            <p:cond delay="400"/>
                                          </p:stCondLst>
                                        </p:cTn>
                                        <p:tgtEl>
                                          <p:spTgt spid="7"/>
                                        </p:tgtEl>
                                        <p:attrNameLst>
                                          <p:attrName>r</p:attrName>
                                        </p:attrNameLst>
                                      </p:cBhvr>
                                    </p:animRot>
                                    <p:animRot by="-240000">
                                      <p:cBhvr>
                                        <p:cTn id="13" dur="200" fill="hold">
                                          <p:stCondLst>
                                            <p:cond delay="600"/>
                                          </p:stCondLst>
                                        </p:cTn>
                                        <p:tgtEl>
                                          <p:spTgt spid="7"/>
                                        </p:tgtEl>
                                        <p:attrNameLst>
                                          <p:attrName>r</p:attrName>
                                        </p:attrNameLst>
                                      </p:cBhvr>
                                    </p:animRot>
                                    <p:animRot by="120000">
                                      <p:cBhvr>
                                        <p:cTn id="14"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l="10272" r="2817"/>
          <a:stretch/>
        </p:blipFill>
        <p:spPr>
          <a:xfrm>
            <a:off x="7338628" y="3486665"/>
            <a:ext cx="1739551" cy="2001522"/>
          </a:xfrm>
          <a:prstGeom prst="rect">
            <a:avLst/>
          </a:prstGeom>
        </p:spPr>
      </p:pic>
      <p:sp>
        <p:nvSpPr>
          <p:cNvPr id="4" name="Dikdörtgen 3"/>
          <p:cNvSpPr/>
          <p:nvPr/>
        </p:nvSpPr>
        <p:spPr>
          <a:xfrm>
            <a:off x="10798" y="1320067"/>
            <a:ext cx="4896544" cy="1200329"/>
          </a:xfrm>
          <a:prstGeom prst="rect">
            <a:avLst/>
          </a:prstGeom>
        </p:spPr>
        <p:txBody>
          <a:bodyPr wrap="square">
            <a:spAutoFit/>
          </a:bodyPr>
          <a:lstStyle/>
          <a:p>
            <a:pPr algn="ctr"/>
            <a:r>
              <a:rPr lang="tr-TR" sz="2400" dirty="0">
                <a:solidFill>
                  <a:srgbClr val="00B0F0"/>
                </a:solidFill>
                <a:latin typeface="Comic Sans MS" panose="030F0702030302020204" pitchFamily="66" charset="0"/>
              </a:rPr>
              <a:t>Bütün gece süren açlıktan sonra günün en önemli öğünü sabah kahvaltısıdır </a:t>
            </a:r>
          </a:p>
        </p:txBody>
      </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rgbClr val="FF0000"/>
                </a:solidFill>
                <a:latin typeface="Calibri" panose="020F0502020204030204" pitchFamily="34" charset="0"/>
                <a:cs typeface="Calibri" panose="020F0502020204030204" pitchFamily="34" charset="0"/>
              </a:rPr>
              <a:t>Kahvaltının mutlulukla ilgisi var </a:t>
            </a:r>
          </a:p>
        </p:txBody>
      </p:sp>
      <p:sp>
        <p:nvSpPr>
          <p:cNvPr id="10" name="Dikdörtgen 9"/>
          <p:cNvSpPr/>
          <p:nvPr/>
        </p:nvSpPr>
        <p:spPr>
          <a:xfrm>
            <a:off x="935596" y="5643664"/>
            <a:ext cx="7272808" cy="523220"/>
          </a:xfrm>
          <a:prstGeom prst="rect">
            <a:avLst/>
          </a:prstGeom>
          <a:ln w="3175">
            <a:solidFill>
              <a:srgbClr val="FF0000"/>
            </a:solidFill>
            <a:prstDash val="solid"/>
          </a:ln>
        </p:spPr>
        <p:txBody>
          <a:bodyPr wrap="square">
            <a:spAutoFit/>
          </a:bodyPr>
          <a:lstStyle/>
          <a:p>
            <a:pPr algn="ctr"/>
            <a:r>
              <a:rPr lang="tr-TR" sz="2800" b="1" dirty="0">
                <a:ln w="12700">
                  <a:solidFill>
                    <a:schemeClr val="tx2">
                      <a:lumMod val="75000"/>
                    </a:schemeClr>
                  </a:solidFill>
                  <a:prstDash val="solid"/>
                </a:ln>
                <a:pattFill prst="dkUpDiag">
                  <a:fgClr>
                    <a:schemeClr val="tx2"/>
                  </a:fgClr>
                  <a:bgClr>
                    <a:schemeClr val="tx2">
                      <a:lumMod val="20000"/>
                      <a:lumOff val="80000"/>
                    </a:schemeClr>
                  </a:bgClr>
                </a:pattFill>
                <a:effectLst/>
                <a:latin typeface="Comic Sans MS" panose="030F0702030302020204" pitchFamily="66" charset="0"/>
              </a:rPr>
              <a:t>Kahvaltınızı yapmadan evden çıkmayın!</a:t>
            </a:r>
          </a:p>
        </p:txBody>
      </p:sp>
      <p:sp>
        <p:nvSpPr>
          <p:cNvPr id="11" name="Dikdörtgen 10"/>
          <p:cNvSpPr/>
          <p:nvPr/>
        </p:nvSpPr>
        <p:spPr>
          <a:xfrm>
            <a:off x="2917728" y="3381232"/>
            <a:ext cx="4483600" cy="1938992"/>
          </a:xfrm>
          <a:prstGeom prst="rect">
            <a:avLst/>
          </a:prstGeom>
        </p:spPr>
        <p:txBody>
          <a:bodyPr wrap="square">
            <a:spAutoFit/>
          </a:bodyPr>
          <a:lstStyle/>
          <a:p>
            <a:pPr algn="ctr"/>
            <a:r>
              <a:rPr lang="tr-TR" sz="2400" dirty="0">
                <a:solidFill>
                  <a:srgbClr val="00B0F0"/>
                </a:solidFill>
                <a:latin typeface="Comic Sans MS" panose="030F0702030302020204" pitchFamily="66" charset="0"/>
              </a:rPr>
              <a:t>Sabahları kendinizi daha iyi hissetmenizi </a:t>
            </a:r>
          </a:p>
          <a:p>
            <a:pPr algn="ctr"/>
            <a:r>
              <a:rPr lang="tr-TR" sz="2400" dirty="0">
                <a:solidFill>
                  <a:srgbClr val="00B0F0"/>
                </a:solidFill>
                <a:latin typeface="Comic Sans MS" panose="030F0702030302020204" pitchFamily="66" charset="0"/>
              </a:rPr>
              <a:t>ve </a:t>
            </a:r>
          </a:p>
          <a:p>
            <a:pPr algn="ctr"/>
            <a:r>
              <a:rPr lang="tr-TR" sz="2400" dirty="0">
                <a:solidFill>
                  <a:srgbClr val="00B0F0"/>
                </a:solidFill>
                <a:latin typeface="Comic Sans MS" panose="030F0702030302020204" pitchFamily="66" charset="0"/>
              </a:rPr>
              <a:t>derslerinizi daha iyi öğrenmenizi sağlar</a:t>
            </a:r>
          </a:p>
        </p:txBody>
      </p:sp>
      <p:pic>
        <p:nvPicPr>
          <p:cNvPr id="13" name="Picture 2" descr="gÃ¼len yÃ¼z emoji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0656" y="8792"/>
            <a:ext cx="710661" cy="710662"/>
          </a:xfrm>
          <a:prstGeom prst="rect">
            <a:avLst/>
          </a:prstGeom>
          <a:noFill/>
          <a:extLst>
            <a:ext uri="{909E8E84-426E-40DD-AFC4-6F175D3DCCD1}">
              <a14:hiddenFill xmlns:a14="http://schemas.microsoft.com/office/drawing/2010/main">
                <a:solidFill>
                  <a:srgbClr val="FFFFFF"/>
                </a:solidFill>
              </a14:hiddenFill>
            </a:ext>
          </a:extLst>
        </p:spPr>
      </p:pic>
      <p:pic>
        <p:nvPicPr>
          <p:cNvPr id="12" name="Resim 1"/>
          <p:cNvPicPr>
            <a:picLocks noChangeAspect="1"/>
          </p:cNvPicPr>
          <p:nvPr/>
        </p:nvPicPr>
        <p:blipFill>
          <a:blip r:embed="rId5" cstate="print">
            <a:extLst>
              <a:ext uri="{28A0092B-C50C-407E-A947-70E740481C1C}">
                <a14:useLocalDpi xmlns:a14="http://schemas.microsoft.com/office/drawing/2010/main" val="0"/>
              </a:ext>
            </a:extLst>
          </a:blip>
          <a:srcRect t="25208"/>
          <a:stretch>
            <a:fillRect/>
          </a:stretch>
        </p:blipFill>
        <p:spPr bwMode="auto">
          <a:xfrm>
            <a:off x="6517686" y="2028263"/>
            <a:ext cx="2596988"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Resim 2"/>
          <p:cNvPicPr>
            <a:picLocks noChangeAspect="1"/>
          </p:cNvPicPr>
          <p:nvPr/>
        </p:nvPicPr>
        <p:blipFill>
          <a:blip r:embed="rId6">
            <a:extLst>
              <a:ext uri="{28A0092B-C50C-407E-A947-70E740481C1C}">
                <a14:useLocalDpi xmlns:a14="http://schemas.microsoft.com/office/drawing/2010/main" val="0"/>
              </a:ext>
            </a:extLst>
          </a:blip>
          <a:srcRect l="9837" t="21449" r="5113" b="7175"/>
          <a:stretch>
            <a:fillRect/>
          </a:stretch>
        </p:blipFill>
        <p:spPr bwMode="auto">
          <a:xfrm>
            <a:off x="4907342" y="873876"/>
            <a:ext cx="2592388"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Resim 15"/>
          <p:cNvPicPr>
            <a:picLocks noChangeAspect="1"/>
          </p:cNvPicPr>
          <p:nvPr/>
        </p:nvPicPr>
        <p:blipFill rotWithShape="1">
          <a:blip r:embed="rId7" cstate="print">
            <a:extLst>
              <a:ext uri="{28A0092B-C50C-407E-A947-70E740481C1C}">
                <a14:useLocalDpi xmlns:a14="http://schemas.microsoft.com/office/drawing/2010/main" val="0"/>
              </a:ext>
            </a:extLst>
          </a:blip>
          <a:srcRect l="19432" r="4970"/>
          <a:stretch/>
        </p:blipFill>
        <p:spPr>
          <a:xfrm>
            <a:off x="36092" y="3283323"/>
            <a:ext cx="2878850" cy="2204864"/>
          </a:xfrm>
          <a:prstGeom prst="rect">
            <a:avLst/>
          </a:prstGeom>
        </p:spPr>
      </p:pic>
      <p:pic>
        <p:nvPicPr>
          <p:cNvPr id="15" name="Resim 14"/>
          <p:cNvPicPr>
            <a:picLocks noChangeAspect="1"/>
          </p:cNvPicPr>
          <p:nvPr/>
        </p:nvPicPr>
        <p:blipFill rotWithShape="1">
          <a:blip r:embed="rId8"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278346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7" presetClass="emph" presetSubtype="0" fill="remove" grpId="1" nodeType="withEffect">
                                  <p:stCondLst>
                                    <p:cond delay="0"/>
                                  </p:stCondLst>
                                  <p:childTnLst>
                                    <p:animClr clrSpc="rgb" dir="cw">
                                      <p:cBhvr override="childStyle">
                                        <p:cTn id="8" dur="250" autoRev="1" fill="remove"/>
                                        <p:tgtEl>
                                          <p:spTgt spid="10"/>
                                        </p:tgtEl>
                                        <p:attrNameLst>
                                          <p:attrName>style.color</p:attrName>
                                        </p:attrNameLst>
                                      </p:cBhvr>
                                      <p:to>
                                        <a:schemeClr val="bg1"/>
                                      </p:to>
                                    </p:animClr>
                                    <p:animClr clrSpc="rgb" dir="cw">
                                      <p:cBhvr>
                                        <p:cTn id="9" dur="250" autoRev="1" fill="remove"/>
                                        <p:tgtEl>
                                          <p:spTgt spid="10"/>
                                        </p:tgtEl>
                                        <p:attrNameLst>
                                          <p:attrName>fillcolor</p:attrName>
                                        </p:attrNameLst>
                                      </p:cBhvr>
                                      <p:to>
                                        <a:schemeClr val="bg1"/>
                                      </p:to>
                                    </p:animClr>
                                    <p:set>
                                      <p:cBhvr>
                                        <p:cTn id="10" dur="250" autoRev="1" fill="remove"/>
                                        <p:tgtEl>
                                          <p:spTgt spid="10"/>
                                        </p:tgtEl>
                                        <p:attrNameLst>
                                          <p:attrName>fill.type</p:attrName>
                                        </p:attrNameLst>
                                      </p:cBhvr>
                                      <p:to>
                                        <p:strVal val="solid"/>
                                      </p:to>
                                    </p:set>
                                    <p:set>
                                      <p:cBhvr>
                                        <p:cTn id="11" dur="250" autoRev="1" fill="remove"/>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up 96"/>
          <p:cNvGrpSpPr>
            <a:grpSpLocks/>
          </p:cNvGrpSpPr>
          <p:nvPr/>
        </p:nvGrpSpPr>
        <p:grpSpPr bwMode="auto">
          <a:xfrm>
            <a:off x="866355" y="681807"/>
            <a:ext cx="7883098" cy="5913409"/>
            <a:chOff x="-941743" y="230620"/>
            <a:chExt cx="10518254" cy="7887948"/>
          </a:xfrm>
        </p:grpSpPr>
        <p:grpSp>
          <p:nvGrpSpPr>
            <p:cNvPr id="34823" name="Grup 99"/>
            <p:cNvGrpSpPr>
              <a:grpSpLocks/>
            </p:cNvGrpSpPr>
            <p:nvPr/>
          </p:nvGrpSpPr>
          <p:grpSpPr bwMode="auto">
            <a:xfrm>
              <a:off x="5731255" y="230620"/>
              <a:ext cx="2905921" cy="1431378"/>
              <a:chOff x="1749805" y="230619"/>
              <a:chExt cx="2905921" cy="1431378"/>
            </a:xfrm>
          </p:grpSpPr>
          <p:cxnSp>
            <p:nvCxnSpPr>
              <p:cNvPr id="122" name="Eğri Bağlayıcı 121"/>
              <p:cNvCxnSpPr/>
              <p:nvPr/>
            </p:nvCxnSpPr>
            <p:spPr>
              <a:xfrm flipV="1">
                <a:off x="1749805" y="1440045"/>
                <a:ext cx="1896076" cy="221952"/>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3" name="Metin Kutusu 2"/>
              <p:cNvSpPr txBox="1">
                <a:spLocks noChangeArrowheads="1"/>
              </p:cNvSpPr>
              <p:nvPr/>
            </p:nvSpPr>
            <p:spPr bwMode="auto">
              <a:xfrm rot="492619">
                <a:off x="2999319" y="230619"/>
                <a:ext cx="1656407" cy="1175894"/>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4F81BD"/>
                    </a:solidFill>
                    <a:ea typeface="Calibri" panose="020F0502020204030204" pitchFamily="34" charset="0"/>
                    <a:cs typeface="Times New Roman" panose="02020603050405020304" pitchFamily="18" charset="0"/>
                  </a:rPr>
                  <a:t>Süt ve ürünleri grubu</a:t>
                </a:r>
                <a:endParaRPr lang="tr-TR" sz="1100" dirty="0">
                  <a:ea typeface="Calibri" panose="020F0502020204030204" pitchFamily="34" charset="0"/>
                  <a:cs typeface="Times New Roman" panose="02020603050405020304" pitchFamily="18" charset="0"/>
                </a:endParaRPr>
              </a:p>
            </p:txBody>
          </p:sp>
        </p:grpSp>
        <p:grpSp>
          <p:nvGrpSpPr>
            <p:cNvPr id="34824" name="Grup 100"/>
            <p:cNvGrpSpPr>
              <a:grpSpLocks/>
            </p:cNvGrpSpPr>
            <p:nvPr/>
          </p:nvGrpSpPr>
          <p:grpSpPr bwMode="auto">
            <a:xfrm>
              <a:off x="-836177" y="442089"/>
              <a:ext cx="2148594" cy="1579559"/>
              <a:chOff x="-1807727" y="375413"/>
              <a:chExt cx="2148595" cy="1579560"/>
            </a:xfrm>
          </p:grpSpPr>
          <p:cxnSp>
            <p:nvCxnSpPr>
              <p:cNvPr id="120" name="Eğri Bağlayıcı 119"/>
              <p:cNvCxnSpPr>
                <a:endCxn id="121" idx="2"/>
              </p:cNvCxnSpPr>
              <p:nvPr/>
            </p:nvCxnSpPr>
            <p:spPr>
              <a:xfrm rot="10800000">
                <a:off x="-843754" y="1546627"/>
                <a:ext cx="1184622" cy="408346"/>
              </a:xfrm>
              <a:prstGeom prst="curvedConnector2">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1" name="Metin Kutusu 2"/>
              <p:cNvSpPr txBox="1">
                <a:spLocks noChangeArrowheads="1"/>
              </p:cNvSpPr>
              <p:nvPr/>
            </p:nvSpPr>
            <p:spPr bwMode="auto">
              <a:xfrm rot="20837417">
                <a:off x="-1807727" y="375413"/>
                <a:ext cx="1666998" cy="1185738"/>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chemeClr val="accent6">
                        <a:lumMod val="75000"/>
                      </a:schemeClr>
                    </a:solidFill>
                    <a:ea typeface="Calibri" panose="020F0502020204030204" pitchFamily="34" charset="0"/>
                    <a:cs typeface="Times New Roman" panose="02020603050405020304" pitchFamily="18" charset="0"/>
                  </a:rPr>
                  <a:t>Ekmek ve tahıllar grubu</a:t>
                </a:r>
                <a:endParaRPr lang="tr-TR" sz="1100" dirty="0">
                  <a:solidFill>
                    <a:schemeClr val="accent6">
                      <a:lumMod val="75000"/>
                    </a:schemeClr>
                  </a:solidFill>
                  <a:ea typeface="Calibri" panose="020F0502020204030204" pitchFamily="34" charset="0"/>
                  <a:cs typeface="Times New Roman" panose="02020603050405020304" pitchFamily="18" charset="0"/>
                </a:endParaRPr>
              </a:p>
            </p:txBody>
          </p:sp>
        </p:grpSp>
        <p:grpSp>
          <p:nvGrpSpPr>
            <p:cNvPr id="34825" name="Grup 101"/>
            <p:cNvGrpSpPr>
              <a:grpSpLocks/>
            </p:cNvGrpSpPr>
            <p:nvPr/>
          </p:nvGrpSpPr>
          <p:grpSpPr bwMode="auto">
            <a:xfrm>
              <a:off x="6697792" y="2049782"/>
              <a:ext cx="2878719" cy="2284176"/>
              <a:chOff x="1131600" y="1078064"/>
              <a:chExt cx="2878720" cy="2284515"/>
            </a:xfrm>
          </p:grpSpPr>
          <p:cxnSp>
            <p:nvCxnSpPr>
              <p:cNvPr id="118" name="Eğri Bağlayıcı 117"/>
              <p:cNvCxnSpPr>
                <a:endCxn id="119" idx="1"/>
              </p:cNvCxnSpPr>
              <p:nvPr/>
            </p:nvCxnSpPr>
            <p:spPr>
              <a:xfrm flipV="1">
                <a:off x="1131600" y="2220322"/>
                <a:ext cx="548492" cy="105090"/>
              </a:xfrm>
              <a:prstGeom prst="curvedConnector3">
                <a:avLst>
                  <a:gd name="adj1" fmla="val 50000"/>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9" name="Metin Kutusu 2"/>
              <p:cNvSpPr txBox="1">
                <a:spLocks noChangeArrowheads="1"/>
              </p:cNvSpPr>
              <p:nvPr/>
            </p:nvSpPr>
            <p:spPr bwMode="auto">
              <a:xfrm>
                <a:off x="1680092" y="1078064"/>
                <a:ext cx="2330228" cy="2284515"/>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7030A0"/>
                    </a:solidFill>
                    <a:ea typeface="Calibri" panose="020F0502020204030204" pitchFamily="34" charset="0"/>
                    <a:cs typeface="Times New Roman" panose="02020603050405020304" pitchFamily="18" charset="0"/>
                  </a:rPr>
                  <a:t>Et ve ürünleri, tavuk, balık, yumurta ve kurubaklagiler ile yağlı tohumlar grubu</a:t>
                </a:r>
                <a:endParaRPr lang="tr-TR" sz="1100" dirty="0">
                  <a:ea typeface="Calibri" panose="020F0502020204030204" pitchFamily="34" charset="0"/>
                  <a:cs typeface="Times New Roman" panose="02020603050405020304" pitchFamily="18" charset="0"/>
                </a:endParaRPr>
              </a:p>
            </p:txBody>
          </p:sp>
        </p:grpSp>
        <p:grpSp>
          <p:nvGrpSpPr>
            <p:cNvPr id="34826" name="Grup 102"/>
            <p:cNvGrpSpPr>
              <a:grpSpLocks/>
            </p:cNvGrpSpPr>
            <p:nvPr/>
          </p:nvGrpSpPr>
          <p:grpSpPr bwMode="auto">
            <a:xfrm>
              <a:off x="3661469" y="6382276"/>
              <a:ext cx="1913447" cy="1736292"/>
              <a:chOff x="-462856" y="1181625"/>
              <a:chExt cx="1913448" cy="1736292"/>
            </a:xfrm>
          </p:grpSpPr>
          <p:cxnSp>
            <p:nvCxnSpPr>
              <p:cNvPr id="116" name="Eğri Bağlayıcı 115"/>
              <p:cNvCxnSpPr/>
              <p:nvPr/>
            </p:nvCxnSpPr>
            <p:spPr>
              <a:xfrm rot="5400000">
                <a:off x="-13292" y="1546867"/>
                <a:ext cx="1014320" cy="283835"/>
              </a:xfrm>
              <a:prstGeom prst="curvedConnector3">
                <a:avLst>
                  <a:gd name="adj1" fmla="val 50000"/>
                </a:avLst>
              </a:prstGeom>
              <a:ln w="19050">
                <a:solidFill>
                  <a:srgbClr val="EC28C2"/>
                </a:solidFill>
                <a:tailEnd type="triangle"/>
              </a:ln>
            </p:spPr>
            <p:style>
              <a:lnRef idx="1">
                <a:schemeClr val="accent1"/>
              </a:lnRef>
              <a:fillRef idx="0">
                <a:schemeClr val="accent1"/>
              </a:fillRef>
              <a:effectRef idx="0">
                <a:schemeClr val="accent1"/>
              </a:effectRef>
              <a:fontRef idx="minor">
                <a:schemeClr val="tx1"/>
              </a:fontRef>
            </p:style>
          </p:cxnSp>
          <p:sp>
            <p:nvSpPr>
              <p:cNvPr id="117" name="Metin Kutusu 2"/>
              <p:cNvSpPr txBox="1">
                <a:spLocks noChangeArrowheads="1"/>
              </p:cNvSpPr>
              <p:nvPr/>
            </p:nvSpPr>
            <p:spPr bwMode="auto">
              <a:xfrm rot="150892">
                <a:off x="-462856" y="2161940"/>
                <a:ext cx="1913448" cy="755977"/>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EC28C2"/>
                    </a:solidFill>
                    <a:ea typeface="Calibri" panose="020F0502020204030204" pitchFamily="34" charset="0"/>
                    <a:cs typeface="Times New Roman" panose="02020603050405020304" pitchFamily="18" charset="0"/>
                  </a:rPr>
                  <a:t>Taze meyveler grubu</a:t>
                </a:r>
                <a:endParaRPr lang="tr-TR" sz="1100" dirty="0">
                  <a:ea typeface="Calibri" panose="020F0502020204030204" pitchFamily="34" charset="0"/>
                  <a:cs typeface="Times New Roman" panose="02020603050405020304" pitchFamily="18" charset="0"/>
                </a:endParaRPr>
              </a:p>
            </p:txBody>
          </p:sp>
        </p:grpSp>
        <p:grpSp>
          <p:nvGrpSpPr>
            <p:cNvPr id="34827" name="Grup 103"/>
            <p:cNvGrpSpPr>
              <a:grpSpLocks/>
            </p:cNvGrpSpPr>
            <p:nvPr/>
          </p:nvGrpSpPr>
          <p:grpSpPr bwMode="auto">
            <a:xfrm>
              <a:off x="1588111" y="5806817"/>
              <a:ext cx="1831531" cy="1864515"/>
              <a:chOff x="-202590" y="1215766"/>
              <a:chExt cx="1831531" cy="1864515"/>
            </a:xfrm>
          </p:grpSpPr>
          <p:cxnSp>
            <p:nvCxnSpPr>
              <p:cNvPr id="114" name="Eğri Bağlayıcı 113"/>
              <p:cNvCxnSpPr/>
              <p:nvPr/>
            </p:nvCxnSpPr>
            <p:spPr>
              <a:xfrm rot="16200000" flipH="1">
                <a:off x="-379367" y="1445394"/>
                <a:ext cx="1007152" cy="547895"/>
              </a:xfrm>
              <a:prstGeom prst="curvedConnector3">
                <a:avLst>
                  <a:gd name="adj1" fmla="val 50000"/>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5" name="Metin Kutusu 2"/>
              <p:cNvSpPr txBox="1">
                <a:spLocks noChangeArrowheads="1"/>
              </p:cNvSpPr>
              <p:nvPr/>
            </p:nvSpPr>
            <p:spPr bwMode="auto">
              <a:xfrm rot="20984369">
                <a:off x="-202590" y="2202343"/>
                <a:ext cx="1831531" cy="877938"/>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00863D"/>
                    </a:solidFill>
                    <a:ea typeface="Calibri" panose="020F0502020204030204" pitchFamily="34" charset="0"/>
                    <a:cs typeface="Times New Roman" panose="02020603050405020304" pitchFamily="18" charset="0"/>
                  </a:rPr>
                  <a:t>Taze sebzeler grubu</a:t>
                </a:r>
                <a:endParaRPr lang="tr-TR" sz="1100" dirty="0">
                  <a:ea typeface="Calibri" panose="020F0502020204030204" pitchFamily="34" charset="0"/>
                  <a:cs typeface="Times New Roman" panose="02020603050405020304" pitchFamily="18" charset="0"/>
                </a:endParaRPr>
              </a:p>
            </p:txBody>
          </p:sp>
        </p:grpSp>
        <p:sp>
          <p:nvSpPr>
            <p:cNvPr id="113" name="Metin Kutusu 2"/>
            <p:cNvSpPr txBox="1">
              <a:spLocks noChangeArrowheads="1"/>
            </p:cNvSpPr>
            <p:nvPr/>
          </p:nvSpPr>
          <p:spPr bwMode="auto">
            <a:xfrm>
              <a:off x="6778542" y="6478526"/>
              <a:ext cx="569788" cy="368459"/>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00B0F0"/>
                  </a:solidFill>
                  <a:ea typeface="Calibri" panose="020F0502020204030204" pitchFamily="34" charset="0"/>
                  <a:cs typeface="Times New Roman" panose="02020603050405020304" pitchFamily="18" charset="0"/>
                </a:rPr>
                <a:t>Su</a:t>
              </a:r>
              <a:endParaRPr lang="tr-TR" sz="1050" dirty="0">
                <a:ea typeface="Calibri" panose="020F0502020204030204" pitchFamily="34" charset="0"/>
                <a:cs typeface="Times New Roman" panose="02020603050405020304" pitchFamily="18" charset="0"/>
              </a:endParaRPr>
            </a:p>
          </p:txBody>
        </p:sp>
        <p:sp>
          <p:nvSpPr>
            <p:cNvPr id="111" name="Metin Kutusu 2"/>
            <p:cNvSpPr txBox="1">
              <a:spLocks noChangeArrowheads="1"/>
            </p:cNvSpPr>
            <p:nvPr/>
          </p:nvSpPr>
          <p:spPr bwMode="auto">
            <a:xfrm rot="21263473">
              <a:off x="8054890" y="5533546"/>
              <a:ext cx="1381044" cy="546541"/>
            </a:xfrm>
            <a:prstGeom prst="rect">
              <a:avLst/>
            </a:prstGeom>
            <a:noFill/>
            <a:ln w="9525">
              <a:noFill/>
              <a:miter lim="800000"/>
              <a:headEnd/>
              <a:tailEnd/>
            </a:ln>
          </p:spPr>
          <p:txBody>
            <a:bodyPr lIns="68580" tIns="34290" rIns="68580" bIns="34290"/>
            <a:lstStyle/>
            <a:p>
              <a:pPr>
                <a:lnSpc>
                  <a:spcPct val="115000"/>
                </a:lnSpc>
                <a:spcAft>
                  <a:spcPts val="750"/>
                </a:spcAft>
                <a:defRPr/>
              </a:pPr>
              <a:r>
                <a:rPr lang="tr-TR" sz="1600" b="1" dirty="0">
                  <a:solidFill>
                    <a:srgbClr val="4F6228"/>
                  </a:solidFill>
                  <a:ea typeface="Calibri" panose="020F0502020204030204" pitchFamily="34" charset="0"/>
                  <a:cs typeface="Times New Roman" panose="02020603050405020304" pitchFamily="18" charset="0"/>
                </a:rPr>
                <a:t>Zeytinyağı</a:t>
              </a:r>
              <a:endParaRPr lang="tr-TR" sz="1100" dirty="0">
                <a:ea typeface="Calibri" panose="020F0502020204030204" pitchFamily="34" charset="0"/>
                <a:cs typeface="Times New Roman" panose="02020603050405020304" pitchFamily="18" charset="0"/>
              </a:endParaRPr>
            </a:p>
          </p:txBody>
        </p:sp>
        <p:grpSp>
          <p:nvGrpSpPr>
            <p:cNvPr id="34830" name="Grup 106"/>
            <p:cNvGrpSpPr>
              <a:grpSpLocks/>
            </p:cNvGrpSpPr>
            <p:nvPr/>
          </p:nvGrpSpPr>
          <p:grpSpPr bwMode="auto">
            <a:xfrm>
              <a:off x="-941743" y="3277953"/>
              <a:ext cx="1075213" cy="1896373"/>
              <a:chOff x="-941744" y="334729"/>
              <a:chExt cx="1075213" cy="1896373"/>
            </a:xfrm>
          </p:grpSpPr>
          <p:cxnSp>
            <p:nvCxnSpPr>
              <p:cNvPr id="108" name="Eğri Bağlayıcı 107"/>
              <p:cNvCxnSpPr/>
              <p:nvPr/>
            </p:nvCxnSpPr>
            <p:spPr>
              <a:xfrm rot="16200000" flipV="1">
                <a:off x="-1271992" y="1214569"/>
                <a:ext cx="1346781" cy="686286"/>
              </a:xfrm>
              <a:prstGeom prst="curvedConnector4">
                <a:avLst>
                  <a:gd name="adj1" fmla="val 32299"/>
                  <a:gd name="adj2" fmla="val 144455"/>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9" name="Metin Kutusu 2"/>
              <p:cNvSpPr txBox="1">
                <a:spLocks noChangeArrowheads="1"/>
              </p:cNvSpPr>
              <p:nvPr/>
            </p:nvSpPr>
            <p:spPr bwMode="auto">
              <a:xfrm rot="21521255">
                <a:off x="-929852" y="334729"/>
                <a:ext cx="1063321" cy="1043968"/>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400" b="1" dirty="0">
                    <a:solidFill>
                      <a:srgbClr val="FF0000"/>
                    </a:solidFill>
                    <a:ea typeface="Calibri" panose="020F0502020204030204" pitchFamily="34" charset="0"/>
                    <a:cs typeface="Times New Roman" panose="02020603050405020304" pitchFamily="18" charset="0"/>
                  </a:rPr>
                  <a:t>Fiziksel aktivite figürü</a:t>
                </a:r>
                <a:endParaRPr lang="tr-TR" sz="1050" dirty="0">
                  <a:solidFill>
                    <a:srgbClr val="FF0000"/>
                  </a:solidFill>
                  <a:ea typeface="Calibri" panose="020F0502020204030204" pitchFamily="34" charset="0"/>
                  <a:cs typeface="Times New Roman" panose="02020603050405020304" pitchFamily="18" charset="0"/>
                </a:endParaRPr>
              </a:p>
            </p:txBody>
          </p:sp>
        </p:grpSp>
      </p:grpSp>
      <p:sp>
        <p:nvSpPr>
          <p:cNvPr id="34819" name="Metin kutusu 1"/>
          <p:cNvSpPr txBox="1">
            <a:spLocks noChangeArrowheads="1"/>
          </p:cNvSpPr>
          <p:nvPr/>
        </p:nvSpPr>
        <p:spPr bwMode="auto">
          <a:xfrm>
            <a:off x="34925" y="6350"/>
            <a:ext cx="9074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3200" b="1"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SAĞLIKLI YEMEK TABAĞI</a:t>
            </a:r>
          </a:p>
        </p:txBody>
      </p:sp>
      <p:sp>
        <p:nvSpPr>
          <p:cNvPr id="2" name="Yuvarlatılmış Dikdörtgen 1"/>
          <p:cNvSpPr/>
          <p:nvPr/>
        </p:nvSpPr>
        <p:spPr>
          <a:xfrm>
            <a:off x="179511" y="5805264"/>
            <a:ext cx="2499822" cy="963836"/>
          </a:xfrm>
          <a:prstGeom prst="roundRect">
            <a:avLst/>
          </a:prstGeom>
          <a:noFill/>
          <a:ln w="19050" cap="flat" cmpd="sng" algn="ctr">
            <a:solidFill>
              <a:srgbClr val="FFFF00"/>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algn="ctr">
              <a:defRPr/>
            </a:pPr>
            <a:r>
              <a:rPr lang="tr-TR" altLang="tr-TR" sz="2000" i="1" dirty="0">
                <a:solidFill>
                  <a:srgbClr val="FF0000"/>
                </a:solidFill>
                <a:latin typeface="+mj-lt"/>
              </a:rPr>
              <a:t>Her öğünde </a:t>
            </a:r>
          </a:p>
          <a:p>
            <a:pPr algn="ctr">
              <a:defRPr/>
            </a:pPr>
            <a:r>
              <a:rPr lang="tr-TR" altLang="tr-TR" sz="2000" i="1" dirty="0">
                <a:solidFill>
                  <a:srgbClr val="FF0000"/>
                </a:solidFill>
                <a:latin typeface="+mj-lt"/>
              </a:rPr>
              <a:t>her besin grubundan tüketmeliyiz</a:t>
            </a:r>
          </a:p>
        </p:txBody>
      </p:sp>
      <p:sp>
        <p:nvSpPr>
          <p:cNvPr id="32" name="Yuvarlatılmış Dikdörtgen 31"/>
          <p:cNvSpPr/>
          <p:nvPr/>
        </p:nvSpPr>
        <p:spPr>
          <a:xfrm>
            <a:off x="6747442" y="5930849"/>
            <a:ext cx="2103663" cy="849312"/>
          </a:xfrm>
          <a:prstGeom prst="roundRect">
            <a:avLst/>
          </a:prstGeom>
          <a:noFill/>
          <a:ln w="19050" cap="flat" cmpd="sng" algn="ctr">
            <a:solidFill>
              <a:srgbClr val="00B0F0"/>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algn="ctr" eaLnBrk="1" hangingPunct="1">
              <a:lnSpc>
                <a:spcPct val="90000"/>
              </a:lnSpc>
              <a:defRPr/>
            </a:pPr>
            <a:r>
              <a:rPr lang="tr-TR" altLang="tr-TR" sz="2000" i="1" dirty="0">
                <a:solidFill>
                  <a:srgbClr val="00B0F0"/>
                </a:solidFill>
              </a:rPr>
              <a:t>Günde</a:t>
            </a:r>
          </a:p>
          <a:p>
            <a:pPr algn="ctr" eaLnBrk="1" hangingPunct="1">
              <a:lnSpc>
                <a:spcPct val="90000"/>
              </a:lnSpc>
              <a:defRPr/>
            </a:pPr>
            <a:r>
              <a:rPr lang="tr-TR" altLang="tr-TR" sz="2000" i="1" dirty="0">
                <a:solidFill>
                  <a:srgbClr val="00B0F0"/>
                </a:solidFill>
              </a:rPr>
              <a:t>8-10 bardak </a:t>
            </a:r>
            <a:r>
              <a:rPr lang="tr-TR" altLang="tr-TR" sz="2000" b="1" i="1" dirty="0">
                <a:solidFill>
                  <a:srgbClr val="00B0F0"/>
                </a:solidFill>
              </a:rPr>
              <a:t>“SU” </a:t>
            </a:r>
            <a:r>
              <a:rPr lang="tr-TR" altLang="tr-TR" sz="2000" i="1" dirty="0">
                <a:solidFill>
                  <a:srgbClr val="00B0F0"/>
                </a:solidFill>
              </a:rPr>
              <a:t>içmeliyiz</a:t>
            </a:r>
          </a:p>
        </p:txBody>
      </p:sp>
      <p:grpSp>
        <p:nvGrpSpPr>
          <p:cNvPr id="34" name="Grup 33"/>
          <p:cNvGrpSpPr/>
          <p:nvPr/>
        </p:nvGrpSpPr>
        <p:grpSpPr>
          <a:xfrm>
            <a:off x="1049032" y="1078264"/>
            <a:ext cx="6475296" cy="4486070"/>
            <a:chOff x="759748" y="-389224"/>
            <a:chExt cx="6475296" cy="4486070"/>
          </a:xfrm>
        </p:grpSpPr>
        <p:pic>
          <p:nvPicPr>
            <p:cNvPr id="35" name="Resim 34"/>
            <p:cNvPicPr>
              <a:picLocks noChangeAspect="1"/>
            </p:cNvPicPr>
            <p:nvPr/>
          </p:nvPicPr>
          <p:blipFill>
            <a:blip r:embed="rId2"/>
            <a:stretch>
              <a:fillRect/>
            </a:stretch>
          </p:blipFill>
          <p:spPr>
            <a:xfrm>
              <a:off x="6415545" y="2537576"/>
              <a:ext cx="819499" cy="1404000"/>
            </a:xfrm>
            <a:prstGeom prst="rect">
              <a:avLst/>
            </a:prstGeom>
          </p:spPr>
        </p:pic>
        <p:pic>
          <p:nvPicPr>
            <p:cNvPr id="36" name="Resim 35"/>
            <p:cNvPicPr>
              <a:picLocks noChangeAspect="1"/>
            </p:cNvPicPr>
            <p:nvPr/>
          </p:nvPicPr>
          <p:blipFill>
            <a:blip r:embed="rId3"/>
            <a:stretch>
              <a:fillRect/>
            </a:stretch>
          </p:blipFill>
          <p:spPr>
            <a:xfrm>
              <a:off x="759748" y="2836846"/>
              <a:ext cx="1124743" cy="1260000"/>
            </a:xfrm>
            <a:prstGeom prst="rect">
              <a:avLst/>
            </a:prstGeom>
          </p:spPr>
        </p:pic>
        <p:pic>
          <p:nvPicPr>
            <p:cNvPr id="37" name="Resim 36"/>
            <p:cNvPicPr>
              <a:picLocks noChangeAspect="1"/>
            </p:cNvPicPr>
            <p:nvPr/>
          </p:nvPicPr>
          <p:blipFill>
            <a:blip r:embed="rId4"/>
            <a:stretch>
              <a:fillRect/>
            </a:stretch>
          </p:blipFill>
          <p:spPr>
            <a:xfrm>
              <a:off x="1847300" y="-389224"/>
              <a:ext cx="4483778" cy="4464000"/>
            </a:xfrm>
            <a:prstGeom prst="ellipse">
              <a:avLst/>
            </a:prstGeom>
          </p:spPr>
        </p:pic>
      </p:grpSp>
      <p:cxnSp>
        <p:nvCxnSpPr>
          <p:cNvPr id="57" name="Eğri Bağlayıcı 56"/>
          <p:cNvCxnSpPr/>
          <p:nvPr/>
        </p:nvCxnSpPr>
        <p:spPr bwMode="auto">
          <a:xfrm>
            <a:off x="7493194" y="4440338"/>
            <a:ext cx="517359" cy="266726"/>
          </a:xfrm>
          <a:prstGeom prst="curvedConnector3">
            <a:avLst>
              <a:gd name="adj1" fmla="val 99284"/>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68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32"/>
                                        </p:tgtEl>
                                        <p:attrNameLst>
                                          <p:attrName>r</p:attrName>
                                        </p:attrNameLst>
                                      </p:cBhvr>
                                    </p:animRot>
                                    <p:animRot by="-240000">
                                      <p:cBhvr>
                                        <p:cTn id="13" dur="200" fill="hold">
                                          <p:stCondLst>
                                            <p:cond delay="200"/>
                                          </p:stCondLst>
                                        </p:cTn>
                                        <p:tgtEl>
                                          <p:spTgt spid="32"/>
                                        </p:tgtEl>
                                        <p:attrNameLst>
                                          <p:attrName>r</p:attrName>
                                        </p:attrNameLst>
                                      </p:cBhvr>
                                    </p:animRot>
                                    <p:animRot by="240000">
                                      <p:cBhvr>
                                        <p:cTn id="14" dur="200" fill="hold">
                                          <p:stCondLst>
                                            <p:cond delay="400"/>
                                          </p:stCondLst>
                                        </p:cTn>
                                        <p:tgtEl>
                                          <p:spTgt spid="32"/>
                                        </p:tgtEl>
                                        <p:attrNameLst>
                                          <p:attrName>r</p:attrName>
                                        </p:attrNameLst>
                                      </p:cBhvr>
                                    </p:animRot>
                                    <p:animRot by="-240000">
                                      <p:cBhvr>
                                        <p:cTn id="15" dur="200" fill="hold">
                                          <p:stCondLst>
                                            <p:cond delay="600"/>
                                          </p:stCondLst>
                                        </p:cTn>
                                        <p:tgtEl>
                                          <p:spTgt spid="32"/>
                                        </p:tgtEl>
                                        <p:attrNameLst>
                                          <p:attrName>r</p:attrName>
                                        </p:attrNameLst>
                                      </p:cBhvr>
                                    </p:animRot>
                                    <p:animRot by="120000">
                                      <p:cBhvr>
                                        <p:cTn id="16" dur="200" fill="hold">
                                          <p:stCondLst>
                                            <p:cond delay="80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294024" y="736253"/>
            <a:ext cx="7395033" cy="6118933"/>
            <a:chOff x="294024" y="736253"/>
            <a:chExt cx="7395033" cy="6118933"/>
          </a:xfrm>
        </p:grpSpPr>
        <p:grpSp>
          <p:nvGrpSpPr>
            <p:cNvPr id="20" name="Grup 19"/>
            <p:cNvGrpSpPr/>
            <p:nvPr/>
          </p:nvGrpSpPr>
          <p:grpSpPr>
            <a:xfrm>
              <a:off x="1454943" y="736253"/>
              <a:ext cx="6234114" cy="6118933"/>
              <a:chOff x="1454943" y="755209"/>
              <a:chExt cx="6234114" cy="6118933"/>
            </a:xfrm>
          </p:grpSpPr>
          <p:pic>
            <p:nvPicPr>
              <p:cNvPr id="22" name="Resim 21"/>
              <p:cNvPicPr>
                <a:picLocks noChangeAspect="1"/>
              </p:cNvPicPr>
              <p:nvPr/>
            </p:nvPicPr>
            <p:blipFill>
              <a:blip r:embed="rId3"/>
              <a:stretch>
                <a:fillRect/>
              </a:stretch>
            </p:blipFill>
            <p:spPr>
              <a:xfrm>
                <a:off x="1454943" y="755209"/>
                <a:ext cx="6234114" cy="6118933"/>
              </a:xfrm>
              <a:prstGeom prst="rect">
                <a:avLst/>
              </a:prstGeom>
            </p:spPr>
          </p:pic>
          <p:sp>
            <p:nvSpPr>
              <p:cNvPr id="23" name="Pasta 22"/>
              <p:cNvSpPr/>
              <p:nvPr/>
            </p:nvSpPr>
            <p:spPr>
              <a:xfrm rot="16200000">
                <a:off x="2187429" y="1313907"/>
                <a:ext cx="4932414" cy="4859704"/>
              </a:xfrm>
              <a:prstGeom prst="pie">
                <a:avLst>
                  <a:gd name="adj1" fmla="val 21598292"/>
                  <a:gd name="adj2" fmla="val 3533224"/>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 name="Pasta 23"/>
              <p:cNvSpPr/>
              <p:nvPr/>
            </p:nvSpPr>
            <p:spPr>
              <a:xfrm rot="19851181">
                <a:off x="2231441" y="1465897"/>
                <a:ext cx="4954588" cy="4747117"/>
              </a:xfrm>
              <a:prstGeom prst="pie">
                <a:avLst>
                  <a:gd name="adj1" fmla="val 21454777"/>
                  <a:gd name="adj2" fmla="val 3661889"/>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 name="Pasta 24"/>
              <p:cNvSpPr/>
              <p:nvPr/>
            </p:nvSpPr>
            <p:spPr>
              <a:xfrm rot="1912729">
                <a:off x="2209572" y="1499586"/>
                <a:ext cx="4906038" cy="4824536"/>
              </a:xfrm>
              <a:prstGeom prst="pie">
                <a:avLst>
                  <a:gd name="adj1" fmla="val 21599391"/>
                  <a:gd name="adj2" fmla="val 3487094"/>
                </a:avLst>
              </a:prstGeom>
              <a:solidFill>
                <a:srgbClr val="FEDEFC"/>
              </a:solidFill>
              <a:ln>
                <a:solidFill>
                  <a:srgbClr val="FEDE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6" name="Pasta 25"/>
              <p:cNvSpPr/>
              <p:nvPr/>
            </p:nvSpPr>
            <p:spPr>
              <a:xfrm rot="6154690">
                <a:off x="2009659" y="1297812"/>
                <a:ext cx="5123978" cy="5108887"/>
              </a:xfrm>
              <a:prstGeom prst="pie">
                <a:avLst>
                  <a:gd name="adj1" fmla="val 20865645"/>
                  <a:gd name="adj2" fmla="val 4609436"/>
                </a:avLst>
              </a:prstGeom>
              <a:solidFill>
                <a:srgbClr val="B2E8C0"/>
              </a:solidFill>
              <a:ln>
                <a:solidFill>
                  <a:srgbClr val="B2E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7" name="Pasta 26"/>
              <p:cNvSpPr/>
              <p:nvPr/>
            </p:nvSpPr>
            <p:spPr>
              <a:xfrm rot="11810400">
                <a:off x="2051068" y="1306650"/>
                <a:ext cx="5058948" cy="4921250"/>
              </a:xfrm>
              <a:prstGeom prst="pie">
                <a:avLst>
                  <a:gd name="adj1" fmla="val 20566088"/>
                  <a:gd name="adj2" fmla="val 438679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21" name="Oval 20"/>
            <p:cNvSpPr/>
            <p:nvPr/>
          </p:nvSpPr>
          <p:spPr>
            <a:xfrm>
              <a:off x="294024" y="4725144"/>
              <a:ext cx="1152128" cy="11939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3600" b="1"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SAĞLIKLI YEMEK TABAĞIMIZI HAZIRLAYALIM</a:t>
            </a:r>
          </a:p>
        </p:txBody>
      </p:sp>
    </p:spTree>
    <p:extLst>
      <p:ext uri="{BB962C8B-B14F-4D97-AF65-F5344CB8AC3E}">
        <p14:creationId xmlns:p14="http://schemas.microsoft.com/office/powerpoint/2010/main" val="394524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txBox="1">
            <a:spLocks/>
          </p:cNvSpPr>
          <p:nvPr/>
        </p:nvSpPr>
        <p:spPr bwMode="auto">
          <a:xfrm>
            <a:off x="47628" y="100013"/>
            <a:ext cx="9045575" cy="952504"/>
          </a:xfrm>
          <a:prstGeom prst="rect">
            <a:avLst/>
          </a:prstGeom>
          <a:solidFill>
            <a:schemeClr val="accent2">
              <a:lumMod val="20000"/>
              <a:lumOff val="80000"/>
            </a:schemeClr>
          </a:solidFill>
          <a:ln>
            <a:noFill/>
          </a:ln>
        </p:spPr>
        <p:txBody>
          <a:bodyPr bIns="91440"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Tx/>
              <a:buNone/>
              <a:defRPr/>
            </a:pPr>
            <a:r>
              <a:rPr lang="tr-TR" altLang="tr-TR" sz="3200" dirty="0">
                <a:solidFill>
                  <a:srgbClr val="FF0000"/>
                </a:solidFill>
                <a:latin typeface="Comic Sans MS" panose="030F0702030302020204" pitchFamily="66" charset="0"/>
              </a:rPr>
              <a:t>Unutmayın! </a:t>
            </a:r>
          </a:p>
          <a:p>
            <a:pPr algn="ctr" eaLnBrk="1" hangingPunct="1">
              <a:spcBef>
                <a:spcPct val="0"/>
              </a:spcBef>
              <a:buFontTx/>
              <a:buNone/>
              <a:defRPr/>
            </a:pPr>
            <a:r>
              <a:rPr lang="tr-TR" altLang="tr-TR" sz="3200" dirty="0">
                <a:solidFill>
                  <a:srgbClr val="FF0000"/>
                </a:solidFill>
                <a:latin typeface="Comic Sans MS" panose="030F0702030302020204" pitchFamily="66" charset="0"/>
              </a:rPr>
              <a:t>Gıda satın alınırken etiket bilgileri okunmalıdır</a:t>
            </a:r>
            <a:endParaRPr lang="tr-TR" altLang="tr-TR" sz="2400" i="1" dirty="0">
              <a:latin typeface="Comic Sans MS" panose="030F0702030302020204" pitchFamily="66" charset="0"/>
            </a:endParaRPr>
          </a:p>
        </p:txBody>
      </p:sp>
      <p:sp>
        <p:nvSpPr>
          <p:cNvPr id="28675" name="2 İçerik Yer Tutucusu"/>
          <p:cNvSpPr txBox="1">
            <a:spLocks/>
          </p:cNvSpPr>
          <p:nvPr/>
        </p:nvSpPr>
        <p:spPr bwMode="auto">
          <a:xfrm>
            <a:off x="179513" y="1196533"/>
            <a:ext cx="6768752" cy="518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defRPr/>
            </a:pPr>
            <a:r>
              <a:rPr lang="tr-TR" altLang="tr-TR" sz="2400" dirty="0">
                <a:latin typeface="Comic Sans MS" panose="030F0702030302020204" pitchFamily="66" charset="0"/>
              </a:rPr>
              <a:t>Son kullanma tarihi (SKT) veya tavsiye edilen tüketim tarihi (TETT) okunmalı ve kullanma/tüketim tarihi </a:t>
            </a:r>
            <a:r>
              <a:rPr lang="tr-TR" altLang="tr-TR" sz="2400" b="1" u="sng" dirty="0">
                <a:solidFill>
                  <a:srgbClr val="FF0000"/>
                </a:solidFill>
                <a:latin typeface="Comic Sans MS" panose="030F0702030302020204" pitchFamily="66" charset="0"/>
              </a:rPr>
              <a:t>geçmemiş</a:t>
            </a:r>
            <a:r>
              <a:rPr lang="tr-TR" altLang="tr-TR" sz="2400" dirty="0">
                <a:latin typeface="Comic Sans MS" panose="030F0702030302020204" pitchFamily="66" charset="0"/>
              </a:rPr>
              <a:t> ürün satın alınmalıdır</a:t>
            </a:r>
          </a:p>
          <a:p>
            <a:pPr eaLnBrk="1" hangingPunct="1">
              <a:defRPr/>
            </a:pPr>
            <a:endParaRPr lang="tr-TR" altLang="tr-TR" sz="2400" dirty="0">
              <a:latin typeface="Comic Sans MS" panose="030F0702030302020204" pitchFamily="66" charset="0"/>
            </a:endParaRPr>
          </a:p>
          <a:p>
            <a:pPr eaLnBrk="1" hangingPunct="1">
              <a:defRPr/>
            </a:pPr>
            <a:r>
              <a:rPr lang="tr-TR" altLang="tr-TR" sz="2400" dirty="0">
                <a:latin typeface="Comic Sans MS" panose="030F0702030302020204" pitchFamily="66" charset="0"/>
              </a:rPr>
              <a:t>«</a:t>
            </a:r>
            <a:r>
              <a:rPr lang="tr-TR" altLang="tr-TR" sz="2400" b="1" dirty="0">
                <a:latin typeface="Comic Sans MS" panose="030F0702030302020204" pitchFamily="66" charset="0"/>
              </a:rPr>
              <a:t>İçindekiler</a:t>
            </a:r>
            <a:r>
              <a:rPr lang="tr-TR" altLang="tr-TR" sz="2400" dirty="0">
                <a:latin typeface="Comic Sans MS" panose="030F0702030302020204" pitchFamily="66" charset="0"/>
              </a:rPr>
              <a:t>» kısmına dikkat edilmelidir. Özellikle;</a:t>
            </a:r>
          </a:p>
          <a:p>
            <a:pPr lvl="1" eaLnBrk="1" hangingPunct="1">
              <a:defRPr/>
            </a:pPr>
            <a:r>
              <a:rPr lang="tr-TR" altLang="tr-TR" sz="2000" dirty="0">
                <a:latin typeface="Comic Sans MS" panose="030F0702030302020204" pitchFamily="66" charset="0"/>
              </a:rPr>
              <a:t>Tuz</a:t>
            </a:r>
          </a:p>
          <a:p>
            <a:pPr lvl="1" eaLnBrk="1" hangingPunct="1">
              <a:defRPr/>
            </a:pPr>
            <a:r>
              <a:rPr lang="tr-TR" altLang="tr-TR" sz="2000" dirty="0">
                <a:latin typeface="Comic Sans MS" panose="030F0702030302020204" pitchFamily="66" charset="0"/>
              </a:rPr>
              <a:t>Eklenmiş şeker / ilave şeker</a:t>
            </a:r>
          </a:p>
          <a:p>
            <a:pPr lvl="1" eaLnBrk="1" hangingPunct="1">
              <a:defRPr/>
            </a:pPr>
            <a:r>
              <a:rPr lang="tr-TR" altLang="tr-TR" sz="2000" dirty="0">
                <a:latin typeface="Comic Sans MS" panose="030F0702030302020204" pitchFamily="66" charset="0"/>
              </a:rPr>
              <a:t>Doymuş yağ</a:t>
            </a:r>
          </a:p>
          <a:p>
            <a:pPr lvl="1" eaLnBrk="1" hangingPunct="1">
              <a:defRPr/>
            </a:pPr>
            <a:r>
              <a:rPr lang="tr-TR" altLang="tr-TR" sz="2000" dirty="0">
                <a:latin typeface="Comic Sans MS" panose="030F0702030302020204" pitchFamily="66" charset="0"/>
              </a:rPr>
              <a:t>Trans yağ</a:t>
            </a:r>
          </a:p>
          <a:p>
            <a:pPr lvl="1" eaLnBrk="1" hangingPunct="1">
              <a:defRPr/>
            </a:pPr>
            <a:r>
              <a:rPr lang="tr-TR" altLang="tr-TR" sz="2000" dirty="0">
                <a:latin typeface="Comic Sans MS" panose="030F0702030302020204" pitchFamily="66" charset="0"/>
              </a:rPr>
              <a:t>Sodyum (Na)</a:t>
            </a:r>
          </a:p>
          <a:p>
            <a:pPr marL="0" indent="0">
              <a:buNone/>
              <a:defRPr/>
            </a:pPr>
            <a:r>
              <a:rPr lang="tr-TR" altLang="tr-TR" sz="2400" dirty="0">
                <a:latin typeface="Comic Sans MS" panose="030F0702030302020204" pitchFamily="66" charset="0"/>
              </a:rPr>
              <a:t>miktar ve içerikleri iyi bir şekilde okunarak </a:t>
            </a:r>
            <a:r>
              <a:rPr lang="tr-TR" altLang="tr-TR" sz="2400" b="1" u="sng" dirty="0">
                <a:solidFill>
                  <a:srgbClr val="FF0000"/>
                </a:solidFill>
                <a:latin typeface="Comic Sans MS" panose="030F0702030302020204" pitchFamily="66" charset="0"/>
              </a:rPr>
              <a:t>sağlıklı</a:t>
            </a:r>
            <a:r>
              <a:rPr lang="tr-TR" altLang="tr-TR" sz="2400" b="1" dirty="0">
                <a:latin typeface="Comic Sans MS" panose="030F0702030302020204" pitchFamily="66" charset="0"/>
              </a:rPr>
              <a:t> </a:t>
            </a:r>
            <a:r>
              <a:rPr lang="tr-TR" altLang="tr-TR" sz="2400" dirty="0">
                <a:latin typeface="Comic Sans MS" panose="030F0702030302020204" pitchFamily="66" charset="0"/>
              </a:rPr>
              <a:t>gıda tercihi yapılmalıdır</a:t>
            </a:r>
          </a:p>
          <a:p>
            <a:pPr eaLnBrk="1" hangingPunct="1">
              <a:defRPr/>
            </a:pPr>
            <a:endParaRPr lang="tr-TR" altLang="tr-TR" sz="2000" dirty="0">
              <a:latin typeface="Comic Sans MS" panose="030F0702030302020204" pitchFamily="66" charset="0"/>
            </a:endParaRPr>
          </a:p>
        </p:txBody>
      </p:sp>
      <p:pic>
        <p:nvPicPr>
          <p:cNvPr id="2" name="Resim 1"/>
          <p:cNvPicPr>
            <a:picLocks noChangeAspect="1"/>
          </p:cNvPicPr>
          <p:nvPr/>
        </p:nvPicPr>
        <p:blipFill>
          <a:blip r:embed="rId2"/>
          <a:stretch>
            <a:fillRect/>
          </a:stretch>
        </p:blipFill>
        <p:spPr>
          <a:xfrm>
            <a:off x="6970586" y="2564796"/>
            <a:ext cx="1876687" cy="2448267"/>
          </a:xfrm>
          <a:prstGeom prst="rect">
            <a:avLst/>
          </a:prstGeom>
        </p:spPr>
      </p:pic>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450962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rgbClr val="FF0000"/>
                </a:solidFill>
                <a:latin typeface="+mn-lt"/>
              </a:rPr>
              <a:t>Besin öğesi nedir?</a:t>
            </a:r>
          </a:p>
        </p:txBody>
      </p:sp>
      <p:sp>
        <p:nvSpPr>
          <p:cNvPr id="3" name="İçerik Yer Tutucusu 2"/>
          <p:cNvSpPr>
            <a:spLocks noGrp="1"/>
          </p:cNvSpPr>
          <p:nvPr>
            <p:ph idx="1"/>
          </p:nvPr>
        </p:nvSpPr>
        <p:spPr>
          <a:xfrm>
            <a:off x="457200" y="908720"/>
            <a:ext cx="8229600" cy="5832648"/>
          </a:xfrm>
        </p:spPr>
        <p:txBody>
          <a:bodyPr>
            <a:normAutofit/>
          </a:bodyPr>
          <a:lstStyle/>
          <a:p>
            <a:r>
              <a:rPr lang="tr-TR" sz="3600" dirty="0"/>
              <a:t>Besin öğeleri besinlerin yapı taşıdır</a:t>
            </a:r>
          </a:p>
          <a:p>
            <a:r>
              <a:rPr lang="tr-TR" sz="3600" dirty="0"/>
              <a:t>Vücut bileşimimiz besin öğelerinden oluşur </a:t>
            </a:r>
          </a:p>
          <a:p>
            <a:endParaRPr lang="tr-TR" dirty="0"/>
          </a:p>
          <a:p>
            <a:endParaRPr lang="tr-TR" dirty="0"/>
          </a:p>
        </p:txBody>
      </p:sp>
      <p:grpSp>
        <p:nvGrpSpPr>
          <p:cNvPr id="4" name="Grup 3"/>
          <p:cNvGrpSpPr/>
          <p:nvPr/>
        </p:nvGrpSpPr>
        <p:grpSpPr>
          <a:xfrm>
            <a:off x="457200" y="2996952"/>
            <a:ext cx="8229600" cy="2664296"/>
            <a:chOff x="457200" y="3573016"/>
            <a:chExt cx="8229600" cy="2664296"/>
          </a:xfrm>
        </p:grpSpPr>
        <p:sp>
          <p:nvSpPr>
            <p:cNvPr id="5" name="Yuvarlatılmış Dikdörtgen 4"/>
            <p:cNvSpPr/>
            <p:nvPr/>
          </p:nvSpPr>
          <p:spPr>
            <a:xfrm>
              <a:off x="457200" y="3573016"/>
              <a:ext cx="8229600" cy="2664296"/>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solidFill>
                    <a:schemeClr val="tx1"/>
                  </a:solidFill>
                </a:rPr>
                <a:t>Organlarımızın düzenli çalışabilmesi ve günlük işlerimizi sağlıklı sürdürebilmemiz için her gün besin öğelerinin her birinden almamız gerekir</a:t>
              </a:r>
            </a:p>
          </p:txBody>
        </p:sp>
        <p:pic>
          <p:nvPicPr>
            <p:cNvPr id="6" name="Picture 2" descr="emoji ile ilgili görsel sonuc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03" t="7402" r="20220" b="10764"/>
            <a:stretch/>
          </p:blipFill>
          <p:spPr bwMode="auto">
            <a:xfrm>
              <a:off x="6156176" y="5445224"/>
              <a:ext cx="474910" cy="498656"/>
            </a:xfrm>
            <a:prstGeom prst="ellipse">
              <a:avLst/>
            </a:prstGeom>
            <a:noFill/>
            <a:extLst>
              <a:ext uri="{909E8E84-426E-40DD-AFC4-6F175D3DCCD1}">
                <a14:hiddenFill xmlns:a14="http://schemas.microsoft.com/office/drawing/2010/main">
                  <a:solidFill>
                    <a:srgbClr val="FFFFFF"/>
                  </a:solidFill>
                </a14:hiddenFill>
              </a:ext>
            </a:extLst>
          </p:spPr>
        </p:pic>
      </p:grpSp>
      <p:pic>
        <p:nvPicPr>
          <p:cNvPr id="9" name="Resim 8"/>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6232070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36856" flipH="1">
            <a:off x="-317825" y="2948792"/>
            <a:ext cx="5058956" cy="3372637"/>
          </a:xfrm>
          <a:prstGeom prst="rect">
            <a:avLst/>
          </a:prstGeom>
        </p:spPr>
      </p:pic>
      <p:sp>
        <p:nvSpPr>
          <p:cNvPr id="2" name="Başlık 1"/>
          <p:cNvSpPr>
            <a:spLocks noGrp="1"/>
          </p:cNvSpPr>
          <p:nvPr>
            <p:ph type="title"/>
          </p:nvPr>
        </p:nvSpPr>
        <p:spPr>
          <a:xfrm rot="20738522">
            <a:off x="3835231" y="1966613"/>
            <a:ext cx="5335133" cy="3048857"/>
          </a:xfrm>
        </p:spPr>
        <p:txBody>
          <a:bodyPr>
            <a:noAutofit/>
          </a:bodyPr>
          <a:lstStyle/>
          <a:p>
            <a:r>
              <a:rPr lang="tr-TR" sz="5200" b="1" dirty="0">
                <a:solidFill>
                  <a:srgbClr val="00B050"/>
                </a:solidFill>
                <a:latin typeface="Calibri" panose="020F0502020204030204" pitchFamily="34" charset="0"/>
                <a:cs typeface="Calibri" panose="020F0502020204030204" pitchFamily="34" charset="0"/>
              </a:rPr>
              <a:t>Y</a:t>
            </a:r>
            <a:r>
              <a:rPr lang="tr-TR" sz="5200" b="1" dirty="0">
                <a:solidFill>
                  <a:srgbClr val="FF0000"/>
                </a:solidFill>
                <a:latin typeface="Calibri" panose="020F0502020204030204" pitchFamily="34" charset="0"/>
                <a:cs typeface="Calibri" panose="020F0502020204030204" pitchFamily="34" charset="0"/>
              </a:rPr>
              <a:t>e</a:t>
            </a:r>
            <a:r>
              <a:rPr lang="tr-TR" sz="5200" b="1" dirty="0">
                <a:solidFill>
                  <a:srgbClr val="00B0F0"/>
                </a:solidFill>
                <a:latin typeface="Calibri" panose="020F0502020204030204" pitchFamily="34" charset="0"/>
                <a:cs typeface="Calibri" panose="020F0502020204030204" pitchFamily="34" charset="0"/>
              </a:rPr>
              <a:t>t</a:t>
            </a:r>
            <a:r>
              <a:rPr lang="tr-TR" sz="5200" b="1" dirty="0">
                <a:solidFill>
                  <a:srgbClr val="FFC000"/>
                </a:solidFill>
                <a:latin typeface="Calibri" panose="020F0502020204030204" pitchFamily="34" charset="0"/>
                <a:cs typeface="Calibri" panose="020F0502020204030204" pitchFamily="34" charset="0"/>
              </a:rPr>
              <a:t>e</a:t>
            </a:r>
            <a:r>
              <a:rPr lang="tr-TR" sz="5200" b="1" dirty="0">
                <a:solidFill>
                  <a:srgbClr val="EF19C1"/>
                </a:solidFill>
                <a:latin typeface="Calibri" panose="020F0502020204030204" pitchFamily="34" charset="0"/>
                <a:cs typeface="Calibri" panose="020F0502020204030204" pitchFamily="34" charset="0"/>
              </a:rPr>
              <a:t>r</a:t>
            </a:r>
            <a:r>
              <a:rPr lang="tr-TR" sz="5200" b="1" dirty="0">
                <a:solidFill>
                  <a:srgbClr val="C00000"/>
                </a:solidFill>
                <a:latin typeface="Calibri" panose="020F0502020204030204" pitchFamily="34" charset="0"/>
                <a:cs typeface="Calibri" panose="020F0502020204030204" pitchFamily="34" charset="0"/>
              </a:rPr>
              <a:t>l</a:t>
            </a:r>
            <a:r>
              <a:rPr lang="tr-TR" sz="5200" b="1" dirty="0">
                <a:solidFill>
                  <a:srgbClr val="7030A0"/>
                </a:solidFill>
                <a:latin typeface="Calibri" panose="020F0502020204030204" pitchFamily="34" charset="0"/>
                <a:cs typeface="Calibri" panose="020F0502020204030204" pitchFamily="34" charset="0"/>
              </a:rPr>
              <a:t>i</a:t>
            </a:r>
            <a:r>
              <a:rPr lang="tr-TR" sz="5200" b="1" dirty="0">
                <a:solidFill>
                  <a:srgbClr val="00B050"/>
                </a:solidFill>
                <a:latin typeface="Calibri" panose="020F0502020204030204" pitchFamily="34" charset="0"/>
                <a:cs typeface="Calibri" panose="020F0502020204030204" pitchFamily="34" charset="0"/>
              </a:rPr>
              <a:t> </a:t>
            </a:r>
            <a:r>
              <a:rPr lang="tr-TR" sz="5200" b="1" dirty="0">
                <a:solidFill>
                  <a:srgbClr val="FF0000"/>
                </a:solidFill>
                <a:latin typeface="Calibri" panose="020F0502020204030204" pitchFamily="34" charset="0"/>
                <a:cs typeface="Calibri" panose="020F0502020204030204" pitchFamily="34" charset="0"/>
              </a:rPr>
              <a:t>v</a:t>
            </a:r>
            <a:r>
              <a:rPr lang="tr-TR" sz="5200" b="1" dirty="0">
                <a:solidFill>
                  <a:srgbClr val="0070C0"/>
                </a:solidFill>
                <a:latin typeface="Calibri" panose="020F0502020204030204" pitchFamily="34" charset="0"/>
                <a:cs typeface="Calibri" panose="020F0502020204030204" pitchFamily="34" charset="0"/>
              </a:rPr>
              <a:t>e</a:t>
            </a:r>
            <a:r>
              <a:rPr lang="tr-TR" sz="5200" b="1" dirty="0">
                <a:solidFill>
                  <a:srgbClr val="00B050"/>
                </a:solidFill>
                <a:latin typeface="Calibri" panose="020F0502020204030204" pitchFamily="34" charset="0"/>
                <a:cs typeface="Calibri" panose="020F0502020204030204" pitchFamily="34" charset="0"/>
              </a:rPr>
              <a:t> </a:t>
            </a:r>
            <a:r>
              <a:rPr lang="tr-TR" sz="5200" b="1" dirty="0">
                <a:solidFill>
                  <a:schemeClr val="accent6"/>
                </a:solidFill>
                <a:latin typeface="Calibri" panose="020F0502020204030204" pitchFamily="34" charset="0"/>
                <a:cs typeface="Calibri" panose="020F0502020204030204" pitchFamily="34" charset="0"/>
              </a:rPr>
              <a:t>d</a:t>
            </a:r>
            <a:r>
              <a:rPr lang="tr-TR" sz="5200" b="1" dirty="0">
                <a:solidFill>
                  <a:srgbClr val="FF0000"/>
                </a:solidFill>
                <a:latin typeface="Calibri" panose="020F0502020204030204" pitchFamily="34" charset="0"/>
                <a:cs typeface="Calibri" panose="020F0502020204030204" pitchFamily="34" charset="0"/>
              </a:rPr>
              <a:t>e</a:t>
            </a:r>
            <a:r>
              <a:rPr lang="tr-TR" sz="5200" b="1" dirty="0">
                <a:solidFill>
                  <a:srgbClr val="00B0F0"/>
                </a:solidFill>
                <a:latin typeface="Calibri" panose="020F0502020204030204" pitchFamily="34" charset="0"/>
                <a:cs typeface="Calibri" panose="020F0502020204030204" pitchFamily="34" charset="0"/>
              </a:rPr>
              <a:t>n</a:t>
            </a:r>
            <a:r>
              <a:rPr lang="tr-TR" sz="5200" b="1" dirty="0">
                <a:solidFill>
                  <a:srgbClr val="7030A0"/>
                </a:solidFill>
                <a:latin typeface="Calibri" panose="020F0502020204030204" pitchFamily="34" charset="0"/>
                <a:cs typeface="Calibri" panose="020F0502020204030204" pitchFamily="34" charset="0"/>
              </a:rPr>
              <a:t>g</a:t>
            </a:r>
            <a:r>
              <a:rPr lang="tr-TR" sz="5200" b="1" dirty="0">
                <a:solidFill>
                  <a:srgbClr val="00B050"/>
                </a:solidFill>
                <a:latin typeface="Calibri" panose="020F0502020204030204" pitchFamily="34" charset="0"/>
                <a:cs typeface="Calibri" panose="020F0502020204030204" pitchFamily="34" charset="0"/>
              </a:rPr>
              <a:t>e</a:t>
            </a:r>
            <a:r>
              <a:rPr lang="tr-TR" sz="5200" b="1" dirty="0">
                <a:solidFill>
                  <a:srgbClr val="FFC000"/>
                </a:solidFill>
                <a:latin typeface="Calibri" panose="020F0502020204030204" pitchFamily="34" charset="0"/>
                <a:cs typeface="Calibri" panose="020F0502020204030204" pitchFamily="34" charset="0"/>
              </a:rPr>
              <a:t>l</a:t>
            </a:r>
            <a:r>
              <a:rPr lang="tr-TR" sz="5200" b="1" dirty="0">
                <a:solidFill>
                  <a:srgbClr val="B50B78"/>
                </a:solidFill>
                <a:latin typeface="Calibri" panose="020F0502020204030204" pitchFamily="34" charset="0"/>
                <a:cs typeface="Calibri" panose="020F0502020204030204" pitchFamily="34" charset="0"/>
              </a:rPr>
              <a:t>i</a:t>
            </a:r>
            <a:r>
              <a:rPr lang="tr-TR" sz="5200" b="1" dirty="0">
                <a:solidFill>
                  <a:srgbClr val="00B050"/>
                </a:solidFill>
                <a:latin typeface="Calibri" panose="020F0502020204030204" pitchFamily="34" charset="0"/>
                <a:cs typeface="Calibri" panose="020F0502020204030204" pitchFamily="34" charset="0"/>
              </a:rPr>
              <a:t> </a:t>
            </a:r>
            <a:r>
              <a:rPr lang="tr-TR" sz="5200" b="1" dirty="0">
                <a:solidFill>
                  <a:srgbClr val="FF0000"/>
                </a:solidFill>
                <a:latin typeface="Calibri" panose="020F0502020204030204" pitchFamily="34" charset="0"/>
                <a:cs typeface="Calibri" panose="020F0502020204030204" pitchFamily="34" charset="0"/>
              </a:rPr>
              <a:t>b</a:t>
            </a:r>
            <a:r>
              <a:rPr lang="tr-TR" sz="5200" b="1" dirty="0">
                <a:solidFill>
                  <a:srgbClr val="00B0F0"/>
                </a:solidFill>
                <a:latin typeface="Calibri" panose="020F0502020204030204" pitchFamily="34" charset="0"/>
                <a:cs typeface="Calibri" panose="020F0502020204030204" pitchFamily="34" charset="0"/>
              </a:rPr>
              <a:t>e</a:t>
            </a:r>
            <a:r>
              <a:rPr lang="tr-TR" sz="5200" b="1" dirty="0">
                <a:solidFill>
                  <a:srgbClr val="EF19C1"/>
                </a:solidFill>
                <a:latin typeface="Calibri" panose="020F0502020204030204" pitchFamily="34" charset="0"/>
                <a:cs typeface="Calibri" panose="020F0502020204030204" pitchFamily="34" charset="0"/>
              </a:rPr>
              <a:t>s</a:t>
            </a:r>
            <a:r>
              <a:rPr lang="tr-TR" sz="5200" b="1" dirty="0">
                <a:solidFill>
                  <a:srgbClr val="0070C0"/>
                </a:solidFill>
                <a:latin typeface="Calibri" panose="020F0502020204030204" pitchFamily="34" charset="0"/>
                <a:cs typeface="Calibri" panose="020F0502020204030204" pitchFamily="34" charset="0"/>
              </a:rPr>
              <a:t>l</a:t>
            </a:r>
            <a:r>
              <a:rPr lang="tr-TR" sz="5200" b="1" dirty="0">
                <a:solidFill>
                  <a:srgbClr val="FFC000"/>
                </a:solidFill>
                <a:latin typeface="Calibri" panose="020F0502020204030204" pitchFamily="34" charset="0"/>
                <a:cs typeface="Calibri" panose="020F0502020204030204" pitchFamily="34" charset="0"/>
              </a:rPr>
              <a:t>e</a:t>
            </a:r>
            <a:r>
              <a:rPr lang="tr-TR" sz="5200" b="1" dirty="0">
                <a:solidFill>
                  <a:srgbClr val="00B050"/>
                </a:solidFill>
                <a:latin typeface="Calibri" panose="020F0502020204030204" pitchFamily="34" charset="0"/>
                <a:cs typeface="Calibri" panose="020F0502020204030204" pitchFamily="34" charset="0"/>
              </a:rPr>
              <a:t>n</a:t>
            </a:r>
            <a:r>
              <a:rPr lang="tr-TR" sz="5200" b="1" dirty="0">
                <a:solidFill>
                  <a:srgbClr val="C00000"/>
                </a:solidFill>
                <a:latin typeface="Calibri" panose="020F0502020204030204" pitchFamily="34" charset="0"/>
                <a:cs typeface="Calibri" panose="020F0502020204030204" pitchFamily="34" charset="0"/>
              </a:rPr>
              <a:t>e</a:t>
            </a:r>
            <a:r>
              <a:rPr lang="tr-TR" sz="5200" b="1" dirty="0">
                <a:solidFill>
                  <a:schemeClr val="accent4"/>
                </a:solidFill>
                <a:latin typeface="Calibri" panose="020F0502020204030204" pitchFamily="34" charset="0"/>
                <a:cs typeface="Calibri" panose="020F0502020204030204" pitchFamily="34" charset="0"/>
              </a:rPr>
              <a:t>l</a:t>
            </a:r>
            <a:r>
              <a:rPr lang="tr-TR" sz="5200" b="1" dirty="0">
                <a:solidFill>
                  <a:srgbClr val="0070C0"/>
                </a:solidFill>
                <a:latin typeface="Calibri" panose="020F0502020204030204" pitchFamily="34" charset="0"/>
                <a:cs typeface="Calibri" panose="020F0502020204030204" pitchFamily="34" charset="0"/>
              </a:rPr>
              <a:t>i</a:t>
            </a:r>
            <a:r>
              <a:rPr lang="tr-TR" sz="5200" b="1" dirty="0">
                <a:solidFill>
                  <a:srgbClr val="00B050"/>
                </a:solidFill>
                <a:latin typeface="Calibri" panose="020F0502020204030204" pitchFamily="34" charset="0"/>
                <a:cs typeface="Calibri" panose="020F0502020204030204" pitchFamily="34" charset="0"/>
              </a:rPr>
              <a:t>m</a:t>
            </a:r>
            <a:br>
              <a:rPr lang="tr-TR" sz="5200" b="1" i="1" dirty="0">
                <a:solidFill>
                  <a:srgbClr val="FF0000"/>
                </a:solidFill>
                <a:latin typeface="Calibri" panose="020F0502020204030204" pitchFamily="34" charset="0"/>
                <a:cs typeface="Calibri" panose="020F0502020204030204" pitchFamily="34" charset="0"/>
              </a:rPr>
            </a:br>
            <a:r>
              <a:rPr lang="tr-TR" sz="5200" b="1" i="1" dirty="0">
                <a:solidFill>
                  <a:srgbClr val="FF0000"/>
                </a:solidFill>
                <a:latin typeface="Calibri" panose="020F0502020204030204" pitchFamily="34" charset="0"/>
                <a:cs typeface="Calibri" panose="020F0502020204030204" pitchFamily="34" charset="0"/>
              </a:rPr>
              <a:t> </a:t>
            </a:r>
            <a:r>
              <a:rPr lang="tr-TR" sz="5200" b="1" i="1" dirty="0">
                <a:solidFill>
                  <a:srgbClr val="00B0F0"/>
                </a:solidFill>
                <a:latin typeface="Calibri" panose="020F0502020204030204" pitchFamily="34" charset="0"/>
                <a:cs typeface="Calibri" panose="020F0502020204030204" pitchFamily="34" charset="0"/>
              </a:rPr>
              <a:t>sağlıklı büyüyelim</a:t>
            </a:r>
            <a:br>
              <a:rPr lang="tr-TR" sz="5200" b="1" i="1" dirty="0">
                <a:solidFill>
                  <a:srgbClr val="00B0F0"/>
                </a:solidFill>
                <a:latin typeface="Calibri" panose="020F0502020204030204" pitchFamily="34" charset="0"/>
                <a:cs typeface="Calibri" panose="020F0502020204030204" pitchFamily="34" charset="0"/>
              </a:rPr>
            </a:br>
            <a:r>
              <a:rPr lang="tr-TR" sz="5200" b="1" i="1" dirty="0">
                <a:solidFill>
                  <a:srgbClr val="FF0000"/>
                </a:solidFill>
                <a:latin typeface="Calibri" panose="020F0502020204030204" pitchFamily="34" charset="0"/>
                <a:cs typeface="Calibri" panose="020F0502020204030204" pitchFamily="34" charset="0"/>
              </a:rPr>
              <a:t>mutlu yaşayalım</a:t>
            </a:r>
          </a:p>
        </p:txBody>
      </p:sp>
      <p:sp>
        <p:nvSpPr>
          <p:cNvPr id="4" name="İkizkenar Üçgen 3"/>
          <p:cNvSpPr/>
          <p:nvPr/>
        </p:nvSpPr>
        <p:spPr>
          <a:xfrm>
            <a:off x="107504" y="4869161"/>
            <a:ext cx="9018912" cy="1967805"/>
          </a:xfrm>
          <a:prstGeom prst="triangle">
            <a:avLst>
              <a:gd name="adj" fmla="val 91932"/>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İkizkenar Üçgen 4"/>
          <p:cNvSpPr/>
          <p:nvPr/>
        </p:nvSpPr>
        <p:spPr>
          <a:xfrm flipH="1" flipV="1">
            <a:off x="8386235" y="4869159"/>
            <a:ext cx="741785" cy="1967807"/>
          </a:xfrm>
          <a:prstGeom prst="triangle">
            <a:avLst>
              <a:gd name="adj" fmla="val 0"/>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kizkenar Üçgen 5"/>
          <p:cNvSpPr/>
          <p:nvPr/>
        </p:nvSpPr>
        <p:spPr>
          <a:xfrm rot="10800000" flipV="1">
            <a:off x="7524328" y="4883386"/>
            <a:ext cx="853114" cy="1953580"/>
          </a:xfrm>
          <a:prstGeom prst="triangle">
            <a:avLst>
              <a:gd name="adj" fmla="val 0"/>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73691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a:solidFill>
            <a:schemeClr val="accent6">
              <a:lumMod val="20000"/>
              <a:lumOff val="80000"/>
            </a:schemeClr>
          </a:solidFill>
        </p:spPr>
        <p:txBody>
          <a:bodyPr anchor="ctr">
            <a:noAutofit/>
          </a:bodyPr>
          <a:lstStyle/>
          <a:p>
            <a:pPr marL="0" indent="0" algn="ctr">
              <a:buNone/>
            </a:pPr>
            <a:r>
              <a:rPr lang="tr-TR" sz="2800" dirty="0">
                <a:solidFill>
                  <a:srgbClr val="00B0F0"/>
                </a:solidFill>
              </a:rPr>
              <a:t>Materyali Hazırlayanlar</a:t>
            </a:r>
            <a:br>
              <a:rPr lang="tr-TR" sz="2800" dirty="0">
                <a:solidFill>
                  <a:srgbClr val="00B0F0"/>
                </a:solidFill>
              </a:rPr>
            </a:br>
            <a:r>
              <a:rPr lang="tr-TR" sz="2800" dirty="0">
                <a:solidFill>
                  <a:srgbClr val="00B0F0"/>
                </a:solidFill>
              </a:rPr>
              <a:t>(Soyadına göre alfabetik sıra ile)</a:t>
            </a:r>
          </a:p>
          <a:p>
            <a:pPr marL="0" indent="0" algn="ctr">
              <a:buNone/>
            </a:pPr>
            <a:endParaRPr lang="tr-TR" sz="2800" dirty="0">
              <a:ea typeface="+mj-ea"/>
              <a:cs typeface="+mj-cs"/>
            </a:endParaRPr>
          </a:p>
          <a:p>
            <a:pPr marL="0" indent="0" algn="ctr">
              <a:buNone/>
            </a:pPr>
            <a:r>
              <a:rPr lang="tr-TR" sz="2800" dirty="0">
                <a:ea typeface="+mj-ea"/>
                <a:cs typeface="+mj-cs"/>
              </a:rPr>
              <a:t>Prof. Dr. Berrin AKMAN</a:t>
            </a:r>
          </a:p>
          <a:p>
            <a:pPr marL="0" indent="0" algn="ctr">
              <a:buNone/>
            </a:pPr>
            <a:r>
              <a:rPr lang="tr-TR" sz="2800" dirty="0">
                <a:ea typeface="+mj-ea"/>
                <a:cs typeface="+mj-cs"/>
              </a:rPr>
              <a:t>Dyt. H. Berna KARAKAŞ</a:t>
            </a:r>
          </a:p>
          <a:p>
            <a:pPr marL="0" indent="0" algn="ctr">
              <a:buNone/>
            </a:pPr>
            <a:r>
              <a:rPr lang="tr-TR" sz="2800" dirty="0">
                <a:ea typeface="+mj-ea"/>
                <a:cs typeface="+mj-cs"/>
              </a:rPr>
              <a:t>Öğr. Gör. Dr. Asiye UĞRAŞ DİKMEN</a:t>
            </a:r>
          </a:p>
          <a:p>
            <a:pPr marL="0" indent="0" algn="ctr">
              <a:buNone/>
            </a:pPr>
            <a:r>
              <a:rPr lang="tr-TR" sz="2800" dirty="0">
                <a:ea typeface="+mj-ea"/>
                <a:cs typeface="+mj-cs"/>
              </a:rPr>
              <a:t>Prof. Dr. Nurcan </a:t>
            </a:r>
            <a:r>
              <a:rPr lang="tr-TR" sz="2800">
                <a:ea typeface="+mj-ea"/>
                <a:cs typeface="+mj-cs"/>
              </a:rPr>
              <a:t>YABANCI AYHAN</a:t>
            </a:r>
            <a:endParaRPr lang="tr-TR" sz="2800" dirty="0">
              <a:ea typeface="+mj-ea"/>
              <a:cs typeface="+mj-cs"/>
            </a:endParaRPr>
          </a:p>
        </p:txBody>
      </p:sp>
    </p:spTree>
    <p:extLst>
      <p:ext uri="{BB962C8B-B14F-4D97-AF65-F5344CB8AC3E}">
        <p14:creationId xmlns:p14="http://schemas.microsoft.com/office/powerpoint/2010/main" val="2302637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rgbClr val="FF0000"/>
                </a:solidFill>
                <a:latin typeface="+mn-lt"/>
              </a:rPr>
              <a:t>Besin öğeleri nelerdir?</a:t>
            </a:r>
          </a:p>
        </p:txBody>
      </p:sp>
      <p:sp>
        <p:nvSpPr>
          <p:cNvPr id="3" name="İçerik Yer Tutucusu 2"/>
          <p:cNvSpPr>
            <a:spLocks noGrp="1"/>
          </p:cNvSpPr>
          <p:nvPr>
            <p:ph idx="1"/>
          </p:nvPr>
        </p:nvSpPr>
        <p:spPr>
          <a:xfrm>
            <a:off x="611560" y="732874"/>
            <a:ext cx="4391472" cy="6093296"/>
          </a:xfrm>
        </p:spPr>
        <p:txBody>
          <a:bodyPr anchor="ctr">
            <a:normAutofit/>
          </a:bodyPr>
          <a:lstStyle/>
          <a:p>
            <a:pPr marL="57150" indent="0">
              <a:buNone/>
            </a:pPr>
            <a:r>
              <a:rPr lang="tr-TR" sz="4800" i="1" dirty="0">
                <a:solidFill>
                  <a:srgbClr val="FF0000"/>
                </a:solidFill>
              </a:rPr>
              <a:t>-Karbonhidratlar </a:t>
            </a:r>
          </a:p>
          <a:p>
            <a:pPr marL="57150" indent="0">
              <a:buNone/>
            </a:pPr>
            <a:r>
              <a:rPr lang="tr-TR" sz="4800" i="1" dirty="0">
                <a:solidFill>
                  <a:schemeClr val="accent1"/>
                </a:solidFill>
              </a:rPr>
              <a:t>-Proteinler</a:t>
            </a:r>
          </a:p>
          <a:p>
            <a:pPr marL="57150" indent="0">
              <a:buNone/>
            </a:pPr>
            <a:r>
              <a:rPr lang="tr-TR" sz="4800" i="1" dirty="0">
                <a:solidFill>
                  <a:schemeClr val="accent6"/>
                </a:solidFill>
              </a:rPr>
              <a:t>-Yağlar</a:t>
            </a:r>
          </a:p>
          <a:p>
            <a:pPr marL="57150" indent="0">
              <a:buNone/>
            </a:pPr>
            <a:r>
              <a:rPr lang="tr-TR" sz="4800" i="1" dirty="0">
                <a:solidFill>
                  <a:srgbClr val="00B050"/>
                </a:solidFill>
              </a:rPr>
              <a:t>-Vitaminler </a:t>
            </a:r>
          </a:p>
          <a:p>
            <a:pPr marL="57150" indent="0">
              <a:buNone/>
            </a:pPr>
            <a:r>
              <a:rPr lang="tr-TR" sz="4800" i="1" dirty="0">
                <a:solidFill>
                  <a:schemeClr val="accent4"/>
                </a:solidFill>
              </a:rPr>
              <a:t>-Mineraller </a:t>
            </a:r>
          </a:p>
          <a:p>
            <a:pPr marL="57150" indent="0">
              <a:buNone/>
            </a:pPr>
            <a:r>
              <a:rPr lang="tr-TR" sz="4800" i="1" dirty="0">
                <a:solidFill>
                  <a:srgbClr val="00B0F0"/>
                </a:solidFill>
              </a:rPr>
              <a:t>-Su</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7" y="779257"/>
            <a:ext cx="4042792" cy="6061159"/>
          </a:xfrm>
          <a:prstGeom prst="rect">
            <a:avLst/>
          </a:prstGeom>
        </p:spPr>
      </p:pic>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t="3813" r="3248" b="13788"/>
          <a:stretch/>
        </p:blipFill>
        <p:spPr>
          <a:xfrm>
            <a:off x="2565317" y="6281583"/>
            <a:ext cx="2490460" cy="576000"/>
          </a:xfrm>
          <a:prstGeom prst="rect">
            <a:avLst/>
          </a:prstGeom>
        </p:spPr>
      </p:pic>
    </p:spTree>
    <p:extLst>
      <p:ext uri="{BB962C8B-B14F-4D97-AF65-F5344CB8AC3E}">
        <p14:creationId xmlns:p14="http://schemas.microsoft.com/office/powerpoint/2010/main" val="3284410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rgbClr val="FF0000"/>
                </a:solidFill>
                <a:latin typeface="+mn-lt"/>
              </a:rPr>
              <a:t>Karbonhidratlar</a:t>
            </a:r>
          </a:p>
        </p:txBody>
      </p:sp>
      <p:sp>
        <p:nvSpPr>
          <p:cNvPr id="3" name="İçerik Yer Tutucusu 2"/>
          <p:cNvSpPr>
            <a:spLocks noGrp="1"/>
          </p:cNvSpPr>
          <p:nvPr>
            <p:ph idx="1"/>
          </p:nvPr>
        </p:nvSpPr>
        <p:spPr>
          <a:xfrm>
            <a:off x="395536" y="1340768"/>
            <a:ext cx="8363272" cy="4536504"/>
          </a:xfrm>
        </p:spPr>
        <p:txBody>
          <a:bodyPr>
            <a:normAutofit/>
          </a:bodyPr>
          <a:lstStyle/>
          <a:p>
            <a:r>
              <a:rPr lang="tr-TR" dirty="0"/>
              <a:t>Besinlerde en çok bulunan besin ögesidir</a:t>
            </a:r>
          </a:p>
          <a:p>
            <a:r>
              <a:rPr lang="tr-TR" dirty="0"/>
              <a:t>Vücudun harcadığı enerjinin büyük bölümünü sağlar</a:t>
            </a:r>
          </a:p>
          <a:p>
            <a:r>
              <a:rPr lang="tr-TR" dirty="0"/>
              <a:t>Sindirim sonrası kanda glukoz olarak bulunur</a:t>
            </a:r>
          </a:p>
          <a:p>
            <a:r>
              <a:rPr lang="tr-TR" dirty="0"/>
              <a:t>Karbonhidratlar karaciğer ve kaslarda glikojen olarak depolanır </a:t>
            </a:r>
          </a:p>
          <a:p>
            <a:r>
              <a:rPr lang="tr-TR" dirty="0"/>
              <a:t>Günlük fazla alınan karbonhidrat yağa dönüşerek depolanır</a:t>
            </a:r>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3065225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rgbClr val="FF0000"/>
                </a:solidFill>
                <a:latin typeface="+mn-lt"/>
              </a:rPr>
              <a:t>Basit karbonhidratlar</a:t>
            </a:r>
          </a:p>
        </p:txBody>
      </p:sp>
      <p:sp>
        <p:nvSpPr>
          <p:cNvPr id="3" name="İçerik Yer Tutucusu 2"/>
          <p:cNvSpPr>
            <a:spLocks noGrp="1"/>
          </p:cNvSpPr>
          <p:nvPr>
            <p:ph idx="1"/>
          </p:nvPr>
        </p:nvSpPr>
        <p:spPr>
          <a:xfrm>
            <a:off x="457200" y="1052736"/>
            <a:ext cx="8229600" cy="3600400"/>
          </a:xfrm>
        </p:spPr>
        <p:txBody>
          <a:bodyPr>
            <a:normAutofit fontScale="92500" lnSpcReduction="10000"/>
          </a:bodyPr>
          <a:lstStyle/>
          <a:p>
            <a:pPr marL="0" indent="0" algn="ctr">
              <a:buNone/>
            </a:pPr>
            <a:r>
              <a:rPr lang="tr-TR" dirty="0"/>
              <a:t>Basit karbonhidratlar ya da basit şekerler</a:t>
            </a:r>
          </a:p>
          <a:p>
            <a:pPr marL="0" indent="0" algn="ctr">
              <a:buNone/>
            </a:pPr>
            <a:endParaRPr lang="tr-TR" dirty="0"/>
          </a:p>
          <a:p>
            <a:pPr marL="0" indent="0" algn="ctr">
              <a:buNone/>
            </a:pPr>
            <a:r>
              <a:rPr lang="tr-TR" dirty="0"/>
              <a:t>toz şeker </a:t>
            </a:r>
          </a:p>
          <a:p>
            <a:pPr marL="0" indent="0" algn="ctr">
              <a:buNone/>
            </a:pPr>
            <a:r>
              <a:rPr lang="tr-TR" dirty="0"/>
              <a:t>(çay şekeri)</a:t>
            </a:r>
            <a:r>
              <a:rPr lang="tr-TR" dirty="0" err="1"/>
              <a:t>dir</a:t>
            </a:r>
            <a:endParaRPr lang="tr-TR" dirty="0"/>
          </a:p>
          <a:p>
            <a:pPr marL="0" indent="0" algn="ctr">
              <a:buNone/>
            </a:pPr>
            <a:endParaRPr lang="tr-TR" b="1" dirty="0">
              <a:solidFill>
                <a:srgbClr val="FF0000"/>
              </a:solidFill>
              <a:sym typeface="Wingdings" panose="05000000000000000000" pitchFamily="2" charset="2"/>
            </a:endParaRPr>
          </a:p>
          <a:p>
            <a:pPr marL="0" indent="0" algn="ctr">
              <a:buNone/>
            </a:pPr>
            <a:r>
              <a:rPr lang="tr-TR" b="1" dirty="0">
                <a:solidFill>
                  <a:srgbClr val="FF0000"/>
                </a:solidFill>
                <a:sym typeface="Wingdings" panose="05000000000000000000" pitchFamily="2" charset="2"/>
              </a:rPr>
              <a:t>Basit karbonhidratlardan u</a:t>
            </a:r>
            <a:r>
              <a:rPr lang="tr-TR" b="1" dirty="0">
                <a:solidFill>
                  <a:srgbClr val="FF0000"/>
                </a:solidFill>
              </a:rPr>
              <a:t>zak durup, tüketmememizde yarar var</a:t>
            </a:r>
          </a:p>
          <a:p>
            <a:pPr lvl="1"/>
            <a:endParaRPr lang="tr-TR" dirty="0"/>
          </a:p>
        </p:txBody>
      </p:sp>
      <p:pic>
        <p:nvPicPr>
          <p:cNvPr id="5" name="Picture 2" descr="emoji ile ilgili görsel sonuc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03" t="7402" r="20220" b="10764"/>
          <a:stretch/>
        </p:blipFill>
        <p:spPr bwMode="auto">
          <a:xfrm>
            <a:off x="6760288" y="3961104"/>
            <a:ext cx="432048" cy="453651"/>
          </a:xfrm>
          <a:prstGeom prst="ellipse">
            <a:avLst/>
          </a:prstGeom>
          <a:noFill/>
          <a:extLst>
            <a:ext uri="{909E8E84-426E-40DD-AFC4-6F175D3DCCD1}">
              <a14:hiddenFill xmlns:a14="http://schemas.microsoft.com/office/drawing/2010/main">
                <a:solidFill>
                  <a:srgbClr val="FFFFFF"/>
                </a:solidFill>
              </a14:hiddenFill>
            </a:ext>
          </a:extLst>
        </p:spPr>
      </p:pic>
      <p:sp>
        <p:nvSpPr>
          <p:cNvPr id="7" name="Aşağı Ok 6"/>
          <p:cNvSpPr/>
          <p:nvPr/>
        </p:nvSpPr>
        <p:spPr>
          <a:xfrm>
            <a:off x="4300299" y="1646802"/>
            <a:ext cx="543402" cy="432048"/>
          </a:xfrm>
          <a:prstGeom prst="downArrow">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0000"/>
              </a:solidFill>
            </a:endParaRPr>
          </a:p>
        </p:txBody>
      </p:sp>
      <p:sp>
        <p:nvSpPr>
          <p:cNvPr id="9" name="Aşağı Ok 8"/>
          <p:cNvSpPr/>
          <p:nvPr/>
        </p:nvSpPr>
        <p:spPr>
          <a:xfrm>
            <a:off x="4300299" y="3129880"/>
            <a:ext cx="543402" cy="432048"/>
          </a:xfrm>
          <a:prstGeom prst="downArrow">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0000"/>
              </a:solidFill>
            </a:endParaRP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t="5314" b="9968"/>
          <a:stretch/>
        </p:blipFill>
        <p:spPr>
          <a:xfrm>
            <a:off x="4576635" y="4783729"/>
            <a:ext cx="4567365" cy="2074271"/>
          </a:xfrm>
          <a:prstGeom prst="rect">
            <a:avLst/>
          </a:prstGeom>
        </p:spPr>
      </p:pic>
      <p:pic>
        <p:nvPicPr>
          <p:cNvPr id="10" name="Resim 9"/>
          <p:cNvPicPr>
            <a:picLocks noChangeAspect="1"/>
          </p:cNvPicPr>
          <p:nvPr/>
        </p:nvPicPr>
        <p:blipFill rotWithShape="1">
          <a:blip r:embed="rId4" cstate="print">
            <a:extLst>
              <a:ext uri="{28A0092B-C50C-407E-A947-70E740481C1C}">
                <a14:useLocalDpi xmlns:a14="http://schemas.microsoft.com/office/drawing/2010/main" val="0"/>
              </a:ext>
            </a:extLst>
          </a:blip>
          <a:srcRect t="5314" b="9968"/>
          <a:stretch/>
        </p:blipFill>
        <p:spPr>
          <a:xfrm flipH="1">
            <a:off x="0" y="4783729"/>
            <a:ext cx="4576635" cy="2074271"/>
          </a:xfrm>
          <a:prstGeom prst="rect">
            <a:avLst/>
          </a:prstGeom>
        </p:spPr>
      </p:pic>
    </p:spTree>
    <p:extLst>
      <p:ext uri="{BB962C8B-B14F-4D97-AF65-F5344CB8AC3E}">
        <p14:creationId xmlns:p14="http://schemas.microsoft.com/office/powerpoint/2010/main" val="3223398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rgbClr val="FF0000"/>
                </a:solidFill>
                <a:latin typeface="+mn-lt"/>
              </a:rPr>
              <a:t>Basit karbonhidratlar</a:t>
            </a:r>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981" b="5111"/>
          <a:stretch/>
        </p:blipFill>
        <p:spPr bwMode="auto">
          <a:xfrm>
            <a:off x="1232339" y="764704"/>
            <a:ext cx="6885000" cy="55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31286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chemeClr val="accent6">
                    <a:lumMod val="75000"/>
                  </a:schemeClr>
                </a:solidFill>
                <a:latin typeface="+mn-lt"/>
              </a:rPr>
              <a:t>Yağlar</a:t>
            </a:r>
          </a:p>
        </p:txBody>
      </p:sp>
      <p:sp>
        <p:nvSpPr>
          <p:cNvPr id="3" name="İçerik Yer Tutucusu 2"/>
          <p:cNvSpPr>
            <a:spLocks noGrp="1"/>
          </p:cNvSpPr>
          <p:nvPr>
            <p:ph idx="1"/>
          </p:nvPr>
        </p:nvSpPr>
        <p:spPr>
          <a:xfrm>
            <a:off x="457200" y="908720"/>
            <a:ext cx="8229600" cy="5832648"/>
          </a:xfrm>
        </p:spPr>
        <p:txBody>
          <a:bodyPr>
            <a:normAutofit/>
          </a:bodyPr>
          <a:lstStyle/>
          <a:p>
            <a:r>
              <a:rPr lang="tr-TR" dirty="0"/>
              <a:t>En fazla enerji veren besin öğesidir</a:t>
            </a:r>
          </a:p>
          <a:p>
            <a:r>
              <a:rPr lang="tr-TR" dirty="0"/>
              <a:t>Sindirim sistemimizde yapı taşlarını oluşturan yağ asitlerine ayrılarak emilir</a:t>
            </a:r>
          </a:p>
          <a:p>
            <a:pPr lvl="1"/>
            <a:r>
              <a:rPr lang="tr-TR" dirty="0"/>
              <a:t>Bir kısmı enerji için kullanılır</a:t>
            </a:r>
          </a:p>
          <a:p>
            <a:pPr lvl="1"/>
            <a:r>
              <a:rPr lang="tr-TR" dirty="0"/>
              <a:t>Bir kısmı depo yağ olarak kullanılır</a:t>
            </a:r>
          </a:p>
          <a:p>
            <a:pPr lvl="1"/>
            <a:r>
              <a:rPr lang="tr-TR" dirty="0"/>
              <a:t>Diğerleri de vücudun düzenli çalışmasında etkinliği olan bazı hormonların ve kolesterolün yapımında kullanılır</a:t>
            </a:r>
          </a:p>
          <a:p>
            <a:r>
              <a:rPr lang="tr-TR" dirty="0"/>
              <a:t>Bazı vitaminlerin emilim ve taşınmasında görev alırlar!</a:t>
            </a:r>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83476210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2175</TotalTime>
  <Words>1512</Words>
  <Application>Microsoft Office PowerPoint</Application>
  <PresentationFormat>Ekran Gösterisi (4:3)</PresentationFormat>
  <Paragraphs>276</Paragraphs>
  <Slides>41</Slides>
  <Notes>6</Notes>
  <HiddenSlides>0</HiddenSlides>
  <MMClips>0</MMClips>
  <ScaleCrop>false</ScaleCrop>
  <HeadingPairs>
    <vt:vector size="4" baseType="variant">
      <vt:variant>
        <vt:lpstr>Tema</vt:lpstr>
      </vt:variant>
      <vt:variant>
        <vt:i4>1</vt:i4>
      </vt:variant>
      <vt:variant>
        <vt:lpstr>Slayt Başlıkları</vt:lpstr>
      </vt:variant>
      <vt:variant>
        <vt:i4>41</vt:i4>
      </vt:variant>
    </vt:vector>
  </HeadingPairs>
  <TitlesOfParts>
    <vt:vector size="42" baseType="lpstr">
      <vt:lpstr>Ofis Teması</vt:lpstr>
      <vt:lpstr>Beslenme  Besin Ögeleri  ve  Besin Grupları - Ortaokul -</vt:lpstr>
      <vt:lpstr>Eğitim Hedefleri</vt:lpstr>
      <vt:lpstr>Beslenme nedir?</vt:lpstr>
      <vt:lpstr>Besin öğesi nedir?</vt:lpstr>
      <vt:lpstr>Besin öğeleri nelerdir?</vt:lpstr>
      <vt:lpstr>Karbonhidratlar</vt:lpstr>
      <vt:lpstr>Basit karbonhidratlar</vt:lpstr>
      <vt:lpstr>Basit karbonhidratlar</vt:lpstr>
      <vt:lpstr>Yağlar</vt:lpstr>
      <vt:lpstr>Yağlar</vt:lpstr>
      <vt:lpstr>Yağlar</vt:lpstr>
      <vt:lpstr>Yağlar</vt:lpstr>
      <vt:lpstr>Proteinler</vt:lpstr>
      <vt:lpstr>Proteinler</vt:lpstr>
      <vt:lpstr>Proteinler</vt:lpstr>
      <vt:lpstr>Vitaminler</vt:lpstr>
      <vt:lpstr>Vitaminler</vt:lpstr>
      <vt:lpstr>Vitaminlerin kaynakları nelerdir?</vt:lpstr>
      <vt:lpstr>Vitaminlerin kaynakları nelerdir?</vt:lpstr>
      <vt:lpstr>PowerPoint Sunusu</vt:lpstr>
      <vt:lpstr>Minerallerin kaynakları nelerdir?</vt:lpstr>
      <vt:lpstr>Minerallerin kaynakları nelerdir?</vt:lpstr>
      <vt:lpstr>Minerallerin kaynakları nelerdir?</vt:lpstr>
      <vt:lpstr>Su</vt:lpstr>
      <vt:lpstr>PowerPoint Sunusu</vt:lpstr>
      <vt:lpstr>1. Süt ve ürünleri grubu</vt:lpstr>
      <vt:lpstr>1. Süt ve ürünleri grubu</vt:lpstr>
      <vt:lpstr>2. Et ve ürünleri, tavuk, balık, yumurta, kuru baklagiller ile yağlı tohumlar grubu</vt:lpstr>
      <vt:lpstr>2. Et ve ürünleri, tavuk, balık, yumurta, kuru baklagiller ile yağlı tohumlar grubu</vt:lpstr>
      <vt:lpstr>3. Sebzeler grubu</vt:lpstr>
      <vt:lpstr>4. Meyveler grubu</vt:lpstr>
      <vt:lpstr>Sebze ve Meyvelerin;</vt:lpstr>
      <vt:lpstr>5. Ekmek ve tahıllar grubu</vt:lpstr>
      <vt:lpstr>PowerPoint Sunusu</vt:lpstr>
      <vt:lpstr>PowerPoint Sunusu</vt:lpstr>
      <vt:lpstr>PowerPoint Sunusu</vt:lpstr>
      <vt:lpstr>PowerPoint Sunusu</vt:lpstr>
      <vt:lpstr>PowerPoint Sunusu</vt:lpstr>
      <vt:lpstr>PowerPoint Sunusu</vt:lpstr>
      <vt:lpstr>Yeterli ve dengeli beslenelim  sağlıklı büyüyelim mutlu yaşayalım</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Thsk</dc:creator>
  <cp:lastModifiedBy>Bilinmeyen Kullanıcı</cp:lastModifiedBy>
  <cp:revision>429</cp:revision>
  <cp:lastPrinted>2018-03-21T14:00:30Z</cp:lastPrinted>
  <dcterms:created xsi:type="dcterms:W3CDTF">2016-02-29T15:38:30Z</dcterms:created>
  <dcterms:modified xsi:type="dcterms:W3CDTF">2021-04-07T07:19:03Z</dcterms:modified>
</cp:coreProperties>
</file>