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10703"/>
            <a:ext cx="3308985" cy="3538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00AF5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7940" y="1510703"/>
            <a:ext cx="3043554" cy="3538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00AF5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9124" y="461594"/>
            <a:ext cx="730575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542" y="1637307"/>
            <a:ext cx="6404609" cy="156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5934" y="2489073"/>
            <a:ext cx="7551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5" dirty="0">
                <a:latin typeface="Comic Sans MS"/>
                <a:cs typeface="Comic Sans MS"/>
              </a:rPr>
              <a:t>TEST </a:t>
            </a:r>
            <a:r>
              <a:rPr u="none" dirty="0">
                <a:latin typeface="Comic Sans MS"/>
                <a:cs typeface="Comic Sans MS"/>
              </a:rPr>
              <a:t>ÇÖZME</a:t>
            </a:r>
            <a:r>
              <a:rPr u="none" spc="-50" dirty="0">
                <a:latin typeface="Comic Sans MS"/>
                <a:cs typeface="Comic Sans MS"/>
              </a:rPr>
              <a:t> </a:t>
            </a:r>
            <a:r>
              <a:rPr u="none" spc="-120" dirty="0" smtClean="0">
                <a:latin typeface="Comic Sans MS"/>
                <a:cs typeface="Comic Sans MS"/>
              </a:rPr>
              <a:t>TEKN</a:t>
            </a:r>
            <a:r>
              <a:rPr lang="tr-TR" u="none" spc="-120" dirty="0" smtClean="0">
                <a:latin typeface="Comic Sans MS"/>
                <a:cs typeface="Comic Sans MS"/>
              </a:rPr>
              <a:t>İ</a:t>
            </a:r>
            <a:r>
              <a:rPr u="none" spc="-120" dirty="0" smtClean="0">
                <a:latin typeface="Comic Sans MS"/>
                <a:cs typeface="Comic Sans MS"/>
              </a:rPr>
              <a:t>KLER</a:t>
            </a:r>
            <a:r>
              <a:rPr lang="tr-TR" u="none" spc="-120" dirty="0" smtClean="0">
                <a:latin typeface="Comic Sans MS"/>
                <a:cs typeface="Comic Sans MS"/>
              </a:rPr>
              <a:t>İ</a:t>
            </a:r>
            <a:endParaRPr u="none" spc="-12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5848" y="3670554"/>
            <a:ext cx="5229860" cy="21980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1F487C"/>
                </a:solidFill>
                <a:latin typeface="Comic Sans MS"/>
                <a:cs typeface="Comic Sans MS"/>
              </a:rPr>
              <a:t>VE</a:t>
            </a:r>
            <a:endParaRPr sz="30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3554"/>
              </a:spcBef>
            </a:pPr>
            <a:r>
              <a:rPr sz="4100" b="1" spc="-5" dirty="0">
                <a:solidFill>
                  <a:srgbClr val="FF0000"/>
                </a:solidFill>
                <a:latin typeface="Comic Sans MS"/>
                <a:cs typeface="Comic Sans MS"/>
              </a:rPr>
              <a:t>SINAV</a:t>
            </a:r>
            <a:r>
              <a:rPr sz="4100" b="1" spc="-9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4100" b="1" spc="75" dirty="0" smtClean="0">
                <a:solidFill>
                  <a:srgbClr val="FF0000"/>
                </a:solidFill>
                <a:latin typeface="Comic Sans MS"/>
                <a:cs typeface="Comic Sans MS"/>
              </a:rPr>
              <a:t>DAVRANI</a:t>
            </a:r>
            <a:r>
              <a:rPr lang="tr-TR" sz="4100" b="1" spc="75" dirty="0">
                <a:solidFill>
                  <a:srgbClr val="FF0000"/>
                </a:solidFill>
                <a:latin typeface="Comic Sans MS"/>
                <a:cs typeface="Comic Sans MS"/>
              </a:rPr>
              <a:t>Ş</a:t>
            </a:r>
            <a:r>
              <a:rPr sz="4100" b="1" spc="75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endParaRPr sz="41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937" y="214249"/>
            <a:ext cx="2143125" cy="214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7050" y="5143500"/>
            <a:ext cx="2266950" cy="1714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2538" y="461594"/>
            <a:ext cx="20612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none" spc="-40" dirty="0">
                <a:solidFill>
                  <a:srgbClr val="C00000"/>
                </a:solidFill>
                <a:latin typeface="Carlito"/>
                <a:cs typeface="Carlito"/>
              </a:rPr>
              <a:t>SINAVDA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1732777"/>
            <a:ext cx="240983" cy="248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9112" y="1610690"/>
            <a:ext cx="7600315" cy="3693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rlito"/>
                <a:cs typeface="Carlito"/>
              </a:rPr>
              <a:t>Sorulara </a:t>
            </a:r>
            <a:r>
              <a:rPr sz="2800" spc="-20" dirty="0">
                <a:latin typeface="Carlito"/>
                <a:cs typeface="Carlito"/>
              </a:rPr>
              <a:t>önyargılı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yaklaşmayın.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800" i="1" spc="-5" dirty="0">
                <a:latin typeface="Carlito"/>
                <a:cs typeface="Carlito"/>
              </a:rPr>
              <a:t>"</a:t>
            </a:r>
            <a:r>
              <a:rPr sz="3200" i="1" spc="-5" dirty="0">
                <a:latin typeface="Carlito"/>
                <a:cs typeface="Carlito"/>
              </a:rPr>
              <a:t>Bu soru </a:t>
            </a:r>
            <a:r>
              <a:rPr sz="3200" i="1" spc="-75" dirty="0">
                <a:latin typeface="Carlito"/>
                <a:cs typeface="Carlito"/>
              </a:rPr>
              <a:t>zor, </a:t>
            </a:r>
            <a:r>
              <a:rPr sz="3200" i="1" spc="-5" dirty="0">
                <a:latin typeface="Carlito"/>
                <a:cs typeface="Carlito"/>
              </a:rPr>
              <a:t>yapamam, bu soru </a:t>
            </a:r>
            <a:r>
              <a:rPr sz="3200" i="1" spc="-55" dirty="0">
                <a:latin typeface="Carlito"/>
                <a:cs typeface="Carlito"/>
              </a:rPr>
              <a:t>kolay, </a:t>
            </a:r>
            <a:r>
              <a:rPr sz="3200" i="1" spc="-10" dirty="0">
                <a:latin typeface="Carlito"/>
                <a:cs typeface="Carlito"/>
              </a:rPr>
              <a:t>cevap</a:t>
            </a:r>
            <a:r>
              <a:rPr sz="3200" i="1" spc="180" dirty="0">
                <a:latin typeface="Carlito"/>
                <a:cs typeface="Carlito"/>
              </a:rPr>
              <a:t> </a:t>
            </a:r>
            <a:r>
              <a:rPr sz="3200" i="1" dirty="0">
                <a:latin typeface="Carlito"/>
                <a:cs typeface="Carlito"/>
              </a:rPr>
              <a:t>x</a:t>
            </a:r>
            <a:endParaRPr sz="3200">
              <a:latin typeface="Carlito"/>
              <a:cs typeface="Carlito"/>
            </a:endParaRPr>
          </a:p>
          <a:p>
            <a:pPr marL="348615" algn="ctr">
              <a:lnSpc>
                <a:spcPct val="100000"/>
              </a:lnSpc>
            </a:pPr>
            <a:r>
              <a:rPr sz="3200" i="1" spc="-5" dirty="0">
                <a:latin typeface="Carlito"/>
                <a:cs typeface="Carlito"/>
              </a:rPr>
              <a:t>şıkkı“</a:t>
            </a:r>
            <a:endParaRPr sz="3200">
              <a:latin typeface="Carlito"/>
              <a:cs typeface="Carlito"/>
            </a:endParaRPr>
          </a:p>
          <a:p>
            <a:pPr marL="3810" algn="ctr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rlito"/>
                <a:cs typeface="Carlito"/>
              </a:rPr>
              <a:t>gibi </a:t>
            </a:r>
            <a:r>
              <a:rPr sz="3200" spc="-10" dirty="0">
                <a:latin typeface="Carlito"/>
                <a:cs typeface="Carlito"/>
              </a:rPr>
              <a:t>zaman </a:t>
            </a:r>
            <a:r>
              <a:rPr sz="3200" spc="-25" dirty="0">
                <a:latin typeface="Carlito"/>
                <a:cs typeface="Carlito"/>
              </a:rPr>
              <a:t>kazanmaya </a:t>
            </a:r>
            <a:r>
              <a:rPr sz="3200" spc="-10" dirty="0">
                <a:latin typeface="Carlito"/>
                <a:cs typeface="Carlito"/>
              </a:rPr>
              <a:t>yönelik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aceleci</a:t>
            </a:r>
            <a:endParaRPr sz="3200">
              <a:latin typeface="Carlito"/>
              <a:cs typeface="Carlito"/>
            </a:endParaRPr>
          </a:p>
          <a:p>
            <a:pPr marL="347345" algn="ctr">
              <a:lnSpc>
                <a:spcPct val="100000"/>
              </a:lnSpc>
              <a:spcBef>
                <a:spcPts val="5"/>
              </a:spcBef>
            </a:pPr>
            <a:r>
              <a:rPr sz="3200" spc="-35" dirty="0">
                <a:latin typeface="Carlito"/>
                <a:cs typeface="Carlito"/>
              </a:rPr>
              <a:t>davranışlar,</a:t>
            </a:r>
            <a:endParaRPr sz="3200">
              <a:latin typeface="Carlito"/>
              <a:cs typeface="Carlito"/>
            </a:endParaRPr>
          </a:p>
          <a:p>
            <a:pPr marL="97155" algn="ctr">
              <a:lnSpc>
                <a:spcPct val="100000"/>
              </a:lnSpc>
              <a:spcBef>
                <a:spcPts val="765"/>
              </a:spcBef>
            </a:pPr>
            <a:r>
              <a:rPr sz="3200" spc="-15" dirty="0">
                <a:latin typeface="Carlito"/>
                <a:cs typeface="Carlito"/>
              </a:rPr>
              <a:t>kazanmak </a:t>
            </a:r>
            <a:r>
              <a:rPr sz="3200" spc="-5" dirty="0">
                <a:latin typeface="Carlito"/>
                <a:cs typeface="Carlito"/>
              </a:rPr>
              <a:t>yerine, </a:t>
            </a:r>
            <a:r>
              <a:rPr sz="3200" spc="-45" dirty="0">
                <a:latin typeface="Carlito"/>
                <a:cs typeface="Carlito"/>
              </a:rPr>
              <a:t>kaybettirir.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" y="5020183"/>
            <a:ext cx="1868169" cy="147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168" y="414765"/>
            <a:ext cx="77965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900" dirty="0">
                <a:latin typeface="Times New Roman"/>
                <a:cs typeface="Times New Roman"/>
              </a:rPr>
              <a:t> </a:t>
            </a:r>
            <a:r>
              <a:rPr lang="tr-TR" sz="3600" spc="-20" dirty="0" smtClean="0">
                <a:cs typeface="Times New Roman"/>
              </a:rPr>
              <a:t>LGS</a:t>
            </a:r>
            <a:r>
              <a:rPr sz="3600" spc="-20" dirty="0" smtClean="0"/>
              <a:t> </a:t>
            </a:r>
            <a:r>
              <a:rPr sz="3600" dirty="0"/>
              <a:t>SORULARININ </a:t>
            </a:r>
            <a:r>
              <a:rPr sz="3600" spc="-25" dirty="0"/>
              <a:t>ZORLUK</a:t>
            </a:r>
            <a:r>
              <a:rPr sz="3600" spc="-5" dirty="0"/>
              <a:t> </a:t>
            </a:r>
            <a:r>
              <a:rPr sz="3600" spc="-10" dirty="0"/>
              <a:t>DERECELERİ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b="0" spc="-805" dirty="0">
                <a:latin typeface="Times New Roman"/>
                <a:cs typeface="Times New Roman"/>
              </a:rPr>
              <a:t> </a:t>
            </a:r>
            <a:r>
              <a:rPr dirty="0"/>
              <a:t>SORUNUN</a:t>
            </a:r>
            <a:r>
              <a:rPr spc="-65" dirty="0"/>
              <a:t> </a:t>
            </a:r>
            <a:r>
              <a:rPr dirty="0"/>
              <a:t>NİTELİĞİ</a:t>
            </a: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u="none" spc="-10" dirty="0"/>
              <a:t>ÇOK</a:t>
            </a:r>
            <a:r>
              <a:rPr u="none" spc="-15" dirty="0"/>
              <a:t> </a:t>
            </a:r>
            <a:r>
              <a:rPr u="none" spc="-80" dirty="0"/>
              <a:t>KOLAY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u="none" spc="-80" dirty="0"/>
              <a:t>KOLAY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u="none" dirty="0"/>
              <a:t>NORMAL</a:t>
            </a: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u="none" spc="-20" dirty="0"/>
              <a:t>ZOR</a:t>
            </a:r>
          </a:p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u="none" spc="-10" dirty="0"/>
              <a:t>ÇOK</a:t>
            </a:r>
            <a:r>
              <a:rPr u="none" spc="-15" dirty="0"/>
              <a:t> ZOR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b="0" spc="-795" dirty="0">
                <a:latin typeface="Times New Roman"/>
                <a:cs typeface="Times New Roman"/>
              </a:rPr>
              <a:t> </a:t>
            </a:r>
            <a:r>
              <a:rPr spc="-20" dirty="0"/>
              <a:t>ZORLUK</a:t>
            </a:r>
            <a:r>
              <a:rPr spc="-105" dirty="0"/>
              <a:t> </a:t>
            </a:r>
            <a:r>
              <a:rPr spc="-15" dirty="0"/>
              <a:t>DERECESİ</a:t>
            </a:r>
          </a:p>
          <a:p>
            <a:pPr marL="13335">
              <a:lnSpc>
                <a:spcPct val="100000"/>
              </a:lnSpc>
              <a:spcBef>
                <a:spcPts val="765"/>
              </a:spcBef>
            </a:pPr>
            <a:r>
              <a:rPr u="none" dirty="0"/>
              <a:t>%</a:t>
            </a:r>
            <a:r>
              <a:rPr u="none" spc="-95" dirty="0"/>
              <a:t> </a:t>
            </a:r>
            <a:r>
              <a:rPr u="none" dirty="0"/>
              <a:t>10</a:t>
            </a:r>
          </a:p>
          <a:p>
            <a:pPr marL="13335">
              <a:lnSpc>
                <a:spcPct val="100000"/>
              </a:lnSpc>
              <a:spcBef>
                <a:spcPts val="770"/>
              </a:spcBef>
            </a:pPr>
            <a:r>
              <a:rPr u="none" dirty="0"/>
              <a:t>%</a:t>
            </a:r>
            <a:r>
              <a:rPr u="none" spc="-95" dirty="0"/>
              <a:t> </a:t>
            </a:r>
            <a:r>
              <a:rPr u="none" dirty="0"/>
              <a:t>20</a:t>
            </a:r>
          </a:p>
          <a:p>
            <a:pPr marL="13335">
              <a:lnSpc>
                <a:spcPct val="100000"/>
              </a:lnSpc>
              <a:spcBef>
                <a:spcPts val="770"/>
              </a:spcBef>
            </a:pPr>
            <a:r>
              <a:rPr u="none" dirty="0"/>
              <a:t>%</a:t>
            </a:r>
            <a:r>
              <a:rPr u="none" spc="-95" dirty="0"/>
              <a:t> </a:t>
            </a:r>
            <a:r>
              <a:rPr u="none" dirty="0"/>
              <a:t>40</a:t>
            </a:r>
          </a:p>
          <a:p>
            <a:pPr marL="13335">
              <a:lnSpc>
                <a:spcPct val="100000"/>
              </a:lnSpc>
              <a:spcBef>
                <a:spcPts val="765"/>
              </a:spcBef>
            </a:pPr>
            <a:r>
              <a:rPr u="none" dirty="0"/>
              <a:t>%20</a:t>
            </a:r>
          </a:p>
          <a:p>
            <a:pPr marL="13335">
              <a:lnSpc>
                <a:spcPct val="100000"/>
              </a:lnSpc>
              <a:spcBef>
                <a:spcPts val="775"/>
              </a:spcBef>
            </a:pPr>
            <a:r>
              <a:rPr u="none" dirty="0"/>
              <a:t>%10</a:t>
            </a:r>
          </a:p>
        </p:txBody>
      </p:sp>
      <p:sp>
        <p:nvSpPr>
          <p:cNvPr id="5" name="object 5"/>
          <p:cNvSpPr/>
          <p:nvPr/>
        </p:nvSpPr>
        <p:spPr>
          <a:xfrm>
            <a:off x="6644209" y="4218759"/>
            <a:ext cx="1501864" cy="1636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1" y="461594"/>
            <a:ext cx="573798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b="0" u="none" spc="-20" dirty="0" smtClean="0">
                <a:solidFill>
                  <a:srgbClr val="00AFEF"/>
                </a:solidFill>
              </a:rPr>
              <a:t>LGS</a:t>
            </a:r>
            <a:r>
              <a:rPr b="0" u="none" spc="-65" dirty="0" smtClean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b="0" u="none" spc="-5" dirty="0">
                <a:solidFill>
                  <a:srgbClr val="00AFEF"/>
                </a:solidFill>
                <a:latin typeface="Carlito"/>
                <a:cs typeface="Carlito"/>
              </a:rPr>
              <a:t>SORULARI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1690105"/>
            <a:ext cx="240983" cy="248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9144" y="1568018"/>
            <a:ext cx="7670165" cy="38665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417830">
              <a:lnSpc>
                <a:spcPts val="3020"/>
              </a:lnSpc>
              <a:spcBef>
                <a:spcPts val="480"/>
              </a:spcBef>
            </a:pPr>
            <a:r>
              <a:rPr sz="2800" b="1" spc="-20" dirty="0">
                <a:latin typeface="Carlito"/>
                <a:cs typeface="Carlito"/>
              </a:rPr>
              <a:t>TEST </a:t>
            </a:r>
            <a:r>
              <a:rPr sz="2800" b="1" spc="-5" dirty="0">
                <a:latin typeface="Carlito"/>
                <a:cs typeface="Carlito"/>
              </a:rPr>
              <a:t>İÇERİSİNDEKİ SORULARIN </a:t>
            </a:r>
            <a:r>
              <a:rPr sz="2800" b="1" spc="-25" dirty="0">
                <a:latin typeface="Carlito"/>
                <a:cs typeface="Carlito"/>
              </a:rPr>
              <a:t>ZORLUK </a:t>
            </a:r>
            <a:r>
              <a:rPr sz="2800" b="1" spc="-10" dirty="0">
                <a:latin typeface="Carlito"/>
                <a:cs typeface="Carlito"/>
              </a:rPr>
              <a:t>DECELERİ  </a:t>
            </a:r>
            <a:r>
              <a:rPr sz="2800" b="1" spc="-5" dirty="0">
                <a:latin typeface="Carlito"/>
                <a:cs typeface="Carlito"/>
              </a:rPr>
              <a:t>BİRBİRİNDEN</a:t>
            </a:r>
            <a:r>
              <a:rPr sz="2800" b="1" spc="35" dirty="0">
                <a:latin typeface="Carlito"/>
                <a:cs typeface="Carlito"/>
              </a:rPr>
              <a:t> </a:t>
            </a:r>
            <a:r>
              <a:rPr sz="2800" b="1" spc="-20" dirty="0">
                <a:latin typeface="Carlito"/>
                <a:cs typeface="Carlito"/>
              </a:rPr>
              <a:t>FARKLIDIR.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 dirty="0">
              <a:latin typeface="Carlito"/>
              <a:cs typeface="Carlito"/>
            </a:endParaRPr>
          </a:p>
          <a:p>
            <a:pPr marL="12700" marR="768985">
              <a:lnSpc>
                <a:spcPts val="3020"/>
              </a:lnSpc>
            </a:pPr>
            <a:r>
              <a:rPr sz="2800" b="1" spc="-20" dirty="0">
                <a:latin typeface="Carlito"/>
                <a:cs typeface="Carlito"/>
              </a:rPr>
              <a:t>ZOR </a:t>
            </a:r>
            <a:r>
              <a:rPr sz="2800" b="1" spc="-5" dirty="0">
                <a:latin typeface="Carlito"/>
                <a:cs typeface="Carlito"/>
              </a:rPr>
              <a:t>OLDUĞUNU </a:t>
            </a:r>
            <a:r>
              <a:rPr sz="2800" b="1" spc="-10" dirty="0">
                <a:latin typeface="Carlito"/>
                <a:cs typeface="Carlito"/>
              </a:rPr>
              <a:t>DÜŞÜNDÜĞÜNÜZ </a:t>
            </a:r>
            <a:r>
              <a:rPr sz="2800" b="1" spc="-5" dirty="0">
                <a:latin typeface="Carlito"/>
                <a:cs typeface="Carlito"/>
              </a:rPr>
              <a:t>SORULARA  </a:t>
            </a:r>
            <a:r>
              <a:rPr sz="2800" b="1" spc="-35" dirty="0">
                <a:latin typeface="Carlito"/>
                <a:cs typeface="Carlito"/>
              </a:rPr>
              <a:t>FAZLA </a:t>
            </a:r>
            <a:r>
              <a:rPr sz="2800" b="1" spc="-25" dirty="0">
                <a:latin typeface="Carlito"/>
                <a:cs typeface="Carlito"/>
              </a:rPr>
              <a:t>PUAN</a:t>
            </a:r>
            <a:r>
              <a:rPr sz="2800" b="1" spc="6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VERİLMEZ.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 dirty="0">
              <a:latin typeface="Carlito"/>
              <a:cs typeface="Carlito"/>
            </a:endParaRPr>
          </a:p>
          <a:p>
            <a:pPr marL="12700" marR="5080">
              <a:lnSpc>
                <a:spcPts val="3020"/>
              </a:lnSpc>
            </a:pPr>
            <a:r>
              <a:rPr sz="2800" b="1" spc="-5" dirty="0">
                <a:latin typeface="Carlito"/>
                <a:cs typeface="Carlito"/>
              </a:rPr>
              <a:t>BİR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TESTİN 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%70’İNİ </a:t>
            </a:r>
            <a:r>
              <a:rPr sz="2800" b="1" spc="-15" dirty="0">
                <a:latin typeface="Carlito"/>
                <a:cs typeface="Carlito"/>
              </a:rPr>
              <a:t>OLUŞTURAN </a:t>
            </a:r>
            <a:r>
              <a:rPr sz="2800" b="1" spc="-75" dirty="0">
                <a:latin typeface="Carlito"/>
                <a:cs typeface="Carlito"/>
              </a:rPr>
              <a:t>KOLAY </a:t>
            </a:r>
            <a:r>
              <a:rPr sz="2800" b="1" spc="-5" dirty="0">
                <a:latin typeface="Carlito"/>
                <a:cs typeface="Carlito"/>
              </a:rPr>
              <a:t>VE </a:t>
            </a:r>
            <a:r>
              <a:rPr sz="2800" b="1" spc="-10" dirty="0">
                <a:latin typeface="Carlito"/>
                <a:cs typeface="Carlito"/>
              </a:rPr>
              <a:t>NORMAL  </a:t>
            </a:r>
            <a:r>
              <a:rPr sz="2800" b="1" spc="-40" dirty="0">
                <a:latin typeface="Carlito"/>
                <a:cs typeface="Carlito"/>
              </a:rPr>
              <a:t>ZORLUKTAKİ </a:t>
            </a:r>
            <a:r>
              <a:rPr sz="2800" b="1" spc="-5" dirty="0">
                <a:latin typeface="Carlito"/>
                <a:cs typeface="Carlito"/>
              </a:rPr>
              <a:t>SORULARI </a:t>
            </a:r>
            <a:r>
              <a:rPr sz="2800" b="1" spc="-15" dirty="0">
                <a:latin typeface="Carlito"/>
                <a:cs typeface="Carlito"/>
              </a:rPr>
              <a:t>ÇOK </a:t>
            </a:r>
            <a:r>
              <a:rPr sz="2800" b="1" spc="-30" dirty="0">
                <a:latin typeface="Carlito"/>
                <a:cs typeface="Carlito"/>
              </a:rPr>
              <a:t>RAHATLIKLA  </a:t>
            </a:r>
            <a:r>
              <a:rPr sz="2800" b="1" spc="-15" dirty="0">
                <a:latin typeface="Carlito"/>
                <a:cs typeface="Carlito"/>
              </a:rPr>
              <a:t>ÇÖZEBİLİRSİNİZ.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" y="3012937"/>
            <a:ext cx="240983" cy="248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4335769"/>
            <a:ext cx="240983" cy="248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6019" y="5230906"/>
            <a:ext cx="1706242" cy="118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808" y="461594"/>
            <a:ext cx="70281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10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Carlito"/>
                <a:cs typeface="Carlito"/>
              </a:rPr>
              <a:t>TURLU </a:t>
            </a:r>
            <a:r>
              <a:rPr b="0" spc="-5" dirty="0">
                <a:latin typeface="Carlito"/>
                <a:cs typeface="Carlito"/>
              </a:rPr>
              <a:t>SORU </a:t>
            </a:r>
            <a:r>
              <a:rPr b="0" spc="-25" dirty="0">
                <a:latin typeface="Carlito"/>
                <a:cs typeface="Carlito"/>
              </a:rPr>
              <a:t>ÇÖZME</a:t>
            </a:r>
            <a:r>
              <a:rPr b="0" spc="-5" dirty="0">
                <a:latin typeface="Carlito"/>
                <a:cs typeface="Carlito"/>
              </a:rPr>
              <a:t> </a:t>
            </a:r>
            <a:r>
              <a:rPr b="0" spc="-25" dirty="0">
                <a:latin typeface="Carlito"/>
                <a:cs typeface="Carlito"/>
              </a:rPr>
              <a:t>YÖNTEMİ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9292" y="1956751"/>
            <a:ext cx="53219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FF0000"/>
                </a:solidFill>
                <a:latin typeface="Carlito"/>
                <a:cs typeface="Carlito"/>
              </a:rPr>
              <a:t>TURLU </a:t>
            </a:r>
            <a:r>
              <a:rPr sz="3200" b="1" spc="-5" dirty="0">
                <a:solidFill>
                  <a:srgbClr val="FF0000"/>
                </a:solidFill>
                <a:latin typeface="Carlito"/>
                <a:cs typeface="Carlito"/>
              </a:rPr>
              <a:t>SORU </a:t>
            </a:r>
            <a:r>
              <a:rPr sz="3200" b="1" spc="-15" dirty="0">
                <a:solidFill>
                  <a:srgbClr val="FF0000"/>
                </a:solidFill>
                <a:latin typeface="Carlito"/>
                <a:cs typeface="Carlito"/>
              </a:rPr>
              <a:t>ÇÖZME</a:t>
            </a:r>
            <a:r>
              <a:rPr sz="3200" b="1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rlito"/>
                <a:cs typeface="Carlito"/>
              </a:rPr>
              <a:t>YÖNTEMİ,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764" y="3120898"/>
            <a:ext cx="7366634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D0D0D"/>
                </a:solidFill>
                <a:latin typeface="Carlito"/>
                <a:cs typeface="Carlito"/>
              </a:rPr>
              <a:t>Önce bildiğiniz soruları </a:t>
            </a:r>
            <a:r>
              <a:rPr sz="3200" spc="-10" dirty="0">
                <a:solidFill>
                  <a:srgbClr val="0D0D0D"/>
                </a:solidFill>
                <a:latin typeface="Carlito"/>
                <a:cs typeface="Carlito"/>
              </a:rPr>
              <a:t>yapıp</a:t>
            </a:r>
            <a:r>
              <a:rPr sz="3200" spc="4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Carlito"/>
                <a:cs typeface="Carlito"/>
              </a:rPr>
              <a:t>bilmediklerinizi</a:t>
            </a:r>
            <a:endParaRPr sz="3200" dirty="0">
              <a:latin typeface="Carlito"/>
              <a:cs typeface="Carlito"/>
            </a:endParaRPr>
          </a:p>
          <a:p>
            <a:pPr marL="348615" algn="ctr">
              <a:lnSpc>
                <a:spcPct val="100000"/>
              </a:lnSpc>
            </a:pPr>
            <a:r>
              <a:rPr sz="3200" u="heavy" spc="-80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7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SONRAYA </a:t>
            </a:r>
            <a:r>
              <a:rPr sz="3200"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bırakma</a:t>
            </a:r>
            <a:r>
              <a:rPr sz="3200" b="1" u="heavy" spc="3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4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yöntemidir.</a:t>
            </a:r>
            <a:endParaRPr sz="32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7713" y="4572000"/>
            <a:ext cx="1520190" cy="1832610"/>
            <a:chOff x="1009292" y="4214846"/>
            <a:chExt cx="1520190" cy="1832610"/>
          </a:xfrm>
        </p:grpSpPr>
        <p:sp>
          <p:nvSpPr>
            <p:cNvPr id="6" name="object 6"/>
            <p:cNvSpPr/>
            <p:nvPr/>
          </p:nvSpPr>
          <p:spPr>
            <a:xfrm>
              <a:off x="1009292" y="4214846"/>
              <a:ext cx="1520190" cy="1832610"/>
            </a:xfrm>
            <a:custGeom>
              <a:avLst/>
              <a:gdLst/>
              <a:ahLst/>
              <a:cxnLst/>
              <a:rect l="l" t="t" r="r" b="b"/>
              <a:pathLst>
                <a:path w="1520189" h="1832610">
                  <a:moveTo>
                    <a:pt x="1460537" y="388805"/>
                  </a:moveTo>
                  <a:lnTo>
                    <a:pt x="733551" y="388805"/>
                  </a:lnTo>
                  <a:lnTo>
                    <a:pt x="747975" y="390765"/>
                  </a:lnTo>
                  <a:lnTo>
                    <a:pt x="772025" y="394686"/>
                  </a:lnTo>
                  <a:lnTo>
                    <a:pt x="810532" y="412246"/>
                  </a:lnTo>
                  <a:lnTo>
                    <a:pt x="820126" y="461061"/>
                  </a:lnTo>
                  <a:lnTo>
                    <a:pt x="817727" y="472795"/>
                  </a:lnTo>
                  <a:lnTo>
                    <a:pt x="781652" y="511836"/>
                  </a:lnTo>
                  <a:lnTo>
                    <a:pt x="716730" y="545051"/>
                  </a:lnTo>
                  <a:lnTo>
                    <a:pt x="666231" y="566532"/>
                  </a:lnTo>
                  <a:lnTo>
                    <a:pt x="622927" y="586053"/>
                  </a:lnTo>
                  <a:lnTo>
                    <a:pt x="577225" y="609494"/>
                  </a:lnTo>
                  <a:lnTo>
                    <a:pt x="533921" y="634868"/>
                  </a:lnTo>
                  <a:lnTo>
                    <a:pt x="493049" y="666122"/>
                  </a:lnTo>
                  <a:lnTo>
                    <a:pt x="456974" y="703230"/>
                  </a:lnTo>
                  <a:lnTo>
                    <a:pt x="428093" y="746192"/>
                  </a:lnTo>
                  <a:lnTo>
                    <a:pt x="411272" y="795007"/>
                  </a:lnTo>
                  <a:lnTo>
                    <a:pt x="404043" y="849703"/>
                  </a:lnTo>
                  <a:lnTo>
                    <a:pt x="408873" y="894597"/>
                  </a:lnTo>
                  <a:lnTo>
                    <a:pt x="420898" y="935626"/>
                  </a:lnTo>
                  <a:lnTo>
                    <a:pt x="442550" y="972734"/>
                  </a:lnTo>
                  <a:lnTo>
                    <a:pt x="473795" y="1002029"/>
                  </a:lnTo>
                  <a:lnTo>
                    <a:pt x="507473" y="1023509"/>
                  </a:lnTo>
                  <a:lnTo>
                    <a:pt x="514701" y="1029363"/>
                  </a:lnTo>
                  <a:lnTo>
                    <a:pt x="524328" y="1033256"/>
                  </a:lnTo>
                  <a:lnTo>
                    <a:pt x="536353" y="1037177"/>
                  </a:lnTo>
                  <a:lnTo>
                    <a:pt x="545946" y="1041070"/>
                  </a:lnTo>
                  <a:lnTo>
                    <a:pt x="505074" y="1060590"/>
                  </a:lnTo>
                  <a:lnTo>
                    <a:pt x="468999" y="1084031"/>
                  </a:lnTo>
                  <a:lnTo>
                    <a:pt x="437720" y="1109433"/>
                  </a:lnTo>
                  <a:lnTo>
                    <a:pt x="411272" y="1140660"/>
                  </a:lnTo>
                  <a:lnTo>
                    <a:pt x="389620" y="1173875"/>
                  </a:lnTo>
                  <a:lnTo>
                    <a:pt x="372798" y="1209023"/>
                  </a:lnTo>
                  <a:lnTo>
                    <a:pt x="360773" y="1246131"/>
                  </a:lnTo>
                  <a:lnTo>
                    <a:pt x="358375" y="1285172"/>
                  </a:lnTo>
                  <a:lnTo>
                    <a:pt x="360773" y="1318387"/>
                  </a:lnTo>
                  <a:lnTo>
                    <a:pt x="367968" y="1351575"/>
                  </a:lnTo>
                  <a:lnTo>
                    <a:pt x="377595" y="1382830"/>
                  </a:lnTo>
                  <a:lnTo>
                    <a:pt x="394450" y="1412124"/>
                  </a:lnTo>
                  <a:lnTo>
                    <a:pt x="132279" y="1738251"/>
                  </a:lnTo>
                  <a:lnTo>
                    <a:pt x="509871" y="1830036"/>
                  </a:lnTo>
                  <a:lnTo>
                    <a:pt x="521896" y="1831988"/>
                  </a:lnTo>
                  <a:lnTo>
                    <a:pt x="536353" y="1831988"/>
                  </a:lnTo>
                  <a:lnTo>
                    <a:pt x="548378" y="1830036"/>
                  </a:lnTo>
                  <a:lnTo>
                    <a:pt x="584454" y="1802696"/>
                  </a:lnTo>
                  <a:lnTo>
                    <a:pt x="591648" y="1771450"/>
                  </a:lnTo>
                  <a:lnTo>
                    <a:pt x="584454" y="1753873"/>
                  </a:lnTo>
                  <a:lnTo>
                    <a:pt x="567598" y="1738251"/>
                  </a:lnTo>
                  <a:lnTo>
                    <a:pt x="545946" y="1728485"/>
                  </a:lnTo>
                  <a:lnTo>
                    <a:pt x="336723" y="1677710"/>
                  </a:lnTo>
                  <a:lnTo>
                    <a:pt x="481024" y="1498047"/>
                  </a:lnTo>
                  <a:lnTo>
                    <a:pt x="1033917" y="1498047"/>
                  </a:lnTo>
                  <a:lnTo>
                    <a:pt x="995706" y="1408204"/>
                  </a:lnTo>
                  <a:lnTo>
                    <a:pt x="1012561" y="1378909"/>
                  </a:lnTo>
                  <a:lnTo>
                    <a:pt x="1022154" y="1349642"/>
                  </a:lnTo>
                  <a:lnTo>
                    <a:pt x="1029383" y="1318387"/>
                  </a:lnTo>
                  <a:lnTo>
                    <a:pt x="1031781" y="1285172"/>
                  </a:lnTo>
                  <a:lnTo>
                    <a:pt x="1029383" y="1257838"/>
                  </a:lnTo>
                  <a:lnTo>
                    <a:pt x="1017358" y="1207063"/>
                  </a:lnTo>
                  <a:lnTo>
                    <a:pt x="990909" y="1156288"/>
                  </a:lnTo>
                  <a:lnTo>
                    <a:pt x="954834" y="1111366"/>
                  </a:lnTo>
                  <a:lnTo>
                    <a:pt x="921157" y="1082098"/>
                  </a:lnTo>
                  <a:lnTo>
                    <a:pt x="885081" y="1058657"/>
                  </a:lnTo>
                  <a:lnTo>
                    <a:pt x="829752" y="1033256"/>
                  </a:lnTo>
                  <a:lnTo>
                    <a:pt x="863429" y="1017629"/>
                  </a:lnTo>
                  <a:lnTo>
                    <a:pt x="892310" y="994215"/>
                  </a:lnTo>
                  <a:lnTo>
                    <a:pt x="906733" y="980548"/>
                  </a:lnTo>
                  <a:lnTo>
                    <a:pt x="930784" y="949293"/>
                  </a:lnTo>
                  <a:lnTo>
                    <a:pt x="942809" y="929773"/>
                  </a:lnTo>
                  <a:lnTo>
                    <a:pt x="952436" y="918038"/>
                  </a:lnTo>
                  <a:lnTo>
                    <a:pt x="964461" y="906332"/>
                  </a:lnTo>
                  <a:lnTo>
                    <a:pt x="981282" y="896558"/>
                  </a:lnTo>
                  <a:lnTo>
                    <a:pt x="1000536" y="884851"/>
                  </a:lnTo>
                  <a:lnTo>
                    <a:pt x="1022154" y="873117"/>
                  </a:lnTo>
                  <a:lnTo>
                    <a:pt x="1046238" y="863370"/>
                  </a:lnTo>
                  <a:lnTo>
                    <a:pt x="1070288" y="851636"/>
                  </a:lnTo>
                  <a:lnTo>
                    <a:pt x="1096737" y="839929"/>
                  </a:lnTo>
                  <a:lnTo>
                    <a:pt x="1156863" y="814555"/>
                  </a:lnTo>
                  <a:lnTo>
                    <a:pt x="1219386" y="785260"/>
                  </a:lnTo>
                  <a:lnTo>
                    <a:pt x="1281910" y="750085"/>
                  </a:lnTo>
                  <a:lnTo>
                    <a:pt x="1339638" y="707124"/>
                  </a:lnTo>
                  <a:lnTo>
                    <a:pt x="1390136" y="658309"/>
                  </a:lnTo>
                  <a:lnTo>
                    <a:pt x="1428644" y="597759"/>
                  </a:lnTo>
                  <a:lnTo>
                    <a:pt x="1455092" y="525503"/>
                  </a:lnTo>
                  <a:lnTo>
                    <a:pt x="1464719" y="439580"/>
                  </a:lnTo>
                  <a:lnTo>
                    <a:pt x="1462321" y="410286"/>
                  </a:lnTo>
                  <a:lnTo>
                    <a:pt x="1460537" y="388805"/>
                  </a:lnTo>
                  <a:close/>
                </a:path>
                <a:path w="1520189" h="1832610">
                  <a:moveTo>
                    <a:pt x="1036406" y="1503901"/>
                  </a:moveTo>
                  <a:lnTo>
                    <a:pt x="899505" y="1503901"/>
                  </a:lnTo>
                  <a:lnTo>
                    <a:pt x="1039010" y="1830036"/>
                  </a:lnTo>
                  <a:lnTo>
                    <a:pt x="1375713" y="1687476"/>
                  </a:lnTo>
                  <a:lnTo>
                    <a:pt x="1388085" y="1679665"/>
                  </a:lnTo>
                  <a:lnTo>
                    <a:pt x="1111160" y="1679665"/>
                  </a:lnTo>
                  <a:lnTo>
                    <a:pt x="1036406" y="1503901"/>
                  </a:lnTo>
                  <a:close/>
                </a:path>
                <a:path w="1520189" h="1832610">
                  <a:moveTo>
                    <a:pt x="1354061" y="1587880"/>
                  </a:moveTo>
                  <a:lnTo>
                    <a:pt x="1342036" y="1587880"/>
                  </a:lnTo>
                  <a:lnTo>
                    <a:pt x="1327612" y="1589832"/>
                  </a:lnTo>
                  <a:lnTo>
                    <a:pt x="1315587" y="1593739"/>
                  </a:lnTo>
                  <a:lnTo>
                    <a:pt x="1111160" y="1679665"/>
                  </a:lnTo>
                  <a:lnTo>
                    <a:pt x="1388085" y="1679665"/>
                  </a:lnTo>
                  <a:lnTo>
                    <a:pt x="1397365" y="1673806"/>
                  </a:lnTo>
                  <a:lnTo>
                    <a:pt x="1409390" y="1656229"/>
                  </a:lnTo>
                  <a:lnTo>
                    <a:pt x="1411788" y="1636701"/>
                  </a:lnTo>
                  <a:lnTo>
                    <a:pt x="1404593" y="1615220"/>
                  </a:lnTo>
                  <a:lnTo>
                    <a:pt x="1366086" y="1589832"/>
                  </a:lnTo>
                  <a:lnTo>
                    <a:pt x="1354061" y="1587880"/>
                  </a:lnTo>
                  <a:close/>
                </a:path>
                <a:path w="1520189" h="1832610">
                  <a:moveTo>
                    <a:pt x="1033917" y="1498047"/>
                  </a:moveTo>
                  <a:lnTo>
                    <a:pt x="481024" y="1498047"/>
                  </a:lnTo>
                  <a:lnTo>
                    <a:pt x="529125" y="1525382"/>
                  </a:lnTo>
                  <a:lnTo>
                    <a:pt x="553175" y="1535156"/>
                  </a:lnTo>
                  <a:lnTo>
                    <a:pt x="608504" y="1550783"/>
                  </a:lnTo>
                  <a:lnTo>
                    <a:pt x="695078" y="1560530"/>
                  </a:lnTo>
                  <a:lnTo>
                    <a:pt x="723925" y="1560530"/>
                  </a:lnTo>
                  <a:lnTo>
                    <a:pt x="750407" y="1556636"/>
                  </a:lnTo>
                  <a:lnTo>
                    <a:pt x="779254" y="1552716"/>
                  </a:lnTo>
                  <a:lnTo>
                    <a:pt x="829752" y="1539049"/>
                  </a:lnTo>
                  <a:lnTo>
                    <a:pt x="877853" y="1517568"/>
                  </a:lnTo>
                  <a:lnTo>
                    <a:pt x="899505" y="1503901"/>
                  </a:lnTo>
                  <a:lnTo>
                    <a:pt x="1036406" y="1503901"/>
                  </a:lnTo>
                  <a:lnTo>
                    <a:pt x="1033917" y="1498047"/>
                  </a:lnTo>
                  <a:close/>
                </a:path>
                <a:path w="1520189" h="1832610">
                  <a:moveTo>
                    <a:pt x="919625" y="0"/>
                  </a:moveTo>
                  <a:lnTo>
                    <a:pt x="529597" y="0"/>
                  </a:lnTo>
                  <a:lnTo>
                    <a:pt x="478626" y="8004"/>
                  </a:lnTo>
                  <a:lnTo>
                    <a:pt x="408873" y="25591"/>
                  </a:lnTo>
                  <a:lnTo>
                    <a:pt x="343917" y="45112"/>
                  </a:lnTo>
                  <a:lnTo>
                    <a:pt x="286207" y="68553"/>
                  </a:lnTo>
                  <a:lnTo>
                    <a:pt x="230888" y="93927"/>
                  </a:lnTo>
                  <a:lnTo>
                    <a:pt x="182788" y="123222"/>
                  </a:lnTo>
                  <a:lnTo>
                    <a:pt x="141902" y="152516"/>
                  </a:lnTo>
                  <a:lnTo>
                    <a:pt x="103419" y="183771"/>
                  </a:lnTo>
                  <a:lnTo>
                    <a:pt x="72153" y="216958"/>
                  </a:lnTo>
                  <a:lnTo>
                    <a:pt x="45698" y="250173"/>
                  </a:lnTo>
                  <a:lnTo>
                    <a:pt x="26454" y="285321"/>
                  </a:lnTo>
                  <a:lnTo>
                    <a:pt x="2405" y="351724"/>
                  </a:lnTo>
                  <a:lnTo>
                    <a:pt x="0" y="382951"/>
                  </a:lnTo>
                  <a:lnTo>
                    <a:pt x="4810" y="425913"/>
                  </a:lnTo>
                  <a:lnTo>
                    <a:pt x="16835" y="466942"/>
                  </a:lnTo>
                  <a:lnTo>
                    <a:pt x="38480" y="502090"/>
                  </a:lnTo>
                  <a:lnTo>
                    <a:pt x="69748" y="533317"/>
                  </a:lnTo>
                  <a:lnTo>
                    <a:pt x="113039" y="560679"/>
                  </a:lnTo>
                  <a:lnTo>
                    <a:pt x="165953" y="580199"/>
                  </a:lnTo>
                  <a:lnTo>
                    <a:pt x="192408" y="588013"/>
                  </a:lnTo>
                  <a:lnTo>
                    <a:pt x="223673" y="593866"/>
                  </a:lnTo>
                  <a:lnTo>
                    <a:pt x="288612" y="597759"/>
                  </a:lnTo>
                  <a:lnTo>
                    <a:pt x="331892" y="595826"/>
                  </a:lnTo>
                  <a:lnTo>
                    <a:pt x="370400" y="591906"/>
                  </a:lnTo>
                  <a:lnTo>
                    <a:pt x="435322" y="570425"/>
                  </a:lnTo>
                  <a:lnTo>
                    <a:pt x="495447" y="529424"/>
                  </a:lnTo>
                  <a:lnTo>
                    <a:pt x="524328" y="502090"/>
                  </a:lnTo>
                  <a:lnTo>
                    <a:pt x="553175" y="466942"/>
                  </a:lnTo>
                  <a:lnTo>
                    <a:pt x="586852" y="431766"/>
                  </a:lnTo>
                  <a:lnTo>
                    <a:pt x="606072" y="418099"/>
                  </a:lnTo>
                  <a:lnTo>
                    <a:pt x="625325" y="408353"/>
                  </a:lnTo>
                  <a:lnTo>
                    <a:pt x="668629" y="392725"/>
                  </a:lnTo>
                  <a:lnTo>
                    <a:pt x="716730" y="388805"/>
                  </a:lnTo>
                  <a:lnTo>
                    <a:pt x="1460537" y="388805"/>
                  </a:lnTo>
                  <a:lnTo>
                    <a:pt x="1459889" y="380991"/>
                  </a:lnTo>
                  <a:lnTo>
                    <a:pt x="1452694" y="351724"/>
                  </a:lnTo>
                  <a:lnTo>
                    <a:pt x="1443067" y="324362"/>
                  </a:lnTo>
                  <a:lnTo>
                    <a:pt x="1447864" y="320469"/>
                  </a:lnTo>
                  <a:lnTo>
                    <a:pt x="1488769" y="285321"/>
                  </a:lnTo>
                  <a:lnTo>
                    <a:pt x="1517616" y="230626"/>
                  </a:lnTo>
                  <a:lnTo>
                    <a:pt x="1520014" y="201331"/>
                  </a:lnTo>
                  <a:lnTo>
                    <a:pt x="1517616" y="172037"/>
                  </a:lnTo>
                  <a:lnTo>
                    <a:pt x="1488769" y="117368"/>
                  </a:lnTo>
                  <a:lnTo>
                    <a:pt x="1450296" y="82220"/>
                  </a:lnTo>
                  <a:lnTo>
                    <a:pt x="1202565" y="80260"/>
                  </a:lnTo>
                  <a:lnTo>
                    <a:pt x="1178515" y="68553"/>
                  </a:lnTo>
                  <a:lnTo>
                    <a:pt x="1152032" y="58779"/>
                  </a:lnTo>
                  <a:lnTo>
                    <a:pt x="1127982" y="49005"/>
                  </a:lnTo>
                  <a:lnTo>
                    <a:pt x="1099135" y="39259"/>
                  </a:lnTo>
                  <a:lnTo>
                    <a:pt x="1072687" y="31445"/>
                  </a:lnTo>
                  <a:lnTo>
                    <a:pt x="1043806" y="23631"/>
                  </a:lnTo>
                  <a:lnTo>
                    <a:pt x="1014959" y="17778"/>
                  </a:lnTo>
                  <a:lnTo>
                    <a:pt x="983681" y="9964"/>
                  </a:lnTo>
                  <a:lnTo>
                    <a:pt x="952436" y="6044"/>
                  </a:lnTo>
                  <a:lnTo>
                    <a:pt x="921157" y="190"/>
                  </a:lnTo>
                  <a:lnTo>
                    <a:pt x="919625" y="0"/>
                  </a:lnTo>
                  <a:close/>
                </a:path>
                <a:path w="1520189" h="1832610">
                  <a:moveTo>
                    <a:pt x="1344468" y="47072"/>
                  </a:moveTo>
                  <a:lnTo>
                    <a:pt x="1274715" y="50965"/>
                  </a:lnTo>
                  <a:lnTo>
                    <a:pt x="1214590" y="72446"/>
                  </a:lnTo>
                  <a:lnTo>
                    <a:pt x="1202565" y="80260"/>
                  </a:lnTo>
                  <a:lnTo>
                    <a:pt x="1447396" y="80260"/>
                  </a:lnTo>
                  <a:lnTo>
                    <a:pt x="1402161" y="58779"/>
                  </a:lnTo>
                  <a:lnTo>
                    <a:pt x="1363688" y="49005"/>
                  </a:lnTo>
                  <a:lnTo>
                    <a:pt x="1344468" y="470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19052" y="4328294"/>
              <a:ext cx="228510" cy="177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9164" y="4306823"/>
              <a:ext cx="1205230" cy="1363345"/>
            </a:xfrm>
            <a:custGeom>
              <a:avLst/>
              <a:gdLst/>
              <a:ahLst/>
              <a:cxnLst/>
              <a:rect l="l" t="t" r="r" b="b"/>
              <a:pathLst>
                <a:path w="1205230" h="1363345">
                  <a:moveTo>
                    <a:pt x="772020" y="1193203"/>
                  </a:moveTo>
                  <a:lnTo>
                    <a:pt x="757605" y="1128763"/>
                  </a:lnTo>
                  <a:lnTo>
                    <a:pt x="711898" y="1074089"/>
                  </a:lnTo>
                  <a:lnTo>
                    <a:pt x="663803" y="1044790"/>
                  </a:lnTo>
                  <a:lnTo>
                    <a:pt x="586854" y="1025271"/>
                  </a:lnTo>
                  <a:lnTo>
                    <a:pt x="543547" y="1025271"/>
                  </a:lnTo>
                  <a:lnTo>
                    <a:pt x="485825" y="1036980"/>
                  </a:lnTo>
                  <a:lnTo>
                    <a:pt x="449745" y="1052614"/>
                  </a:lnTo>
                  <a:lnTo>
                    <a:pt x="392023" y="1099464"/>
                  </a:lnTo>
                  <a:lnTo>
                    <a:pt x="363169" y="1160018"/>
                  </a:lnTo>
                  <a:lnTo>
                    <a:pt x="358381" y="1193203"/>
                  </a:lnTo>
                  <a:lnTo>
                    <a:pt x="363169" y="1226413"/>
                  </a:lnTo>
                  <a:lnTo>
                    <a:pt x="392023" y="1288897"/>
                  </a:lnTo>
                  <a:lnTo>
                    <a:pt x="432917" y="1326007"/>
                  </a:lnTo>
                  <a:lnTo>
                    <a:pt x="505079" y="1355305"/>
                  </a:lnTo>
                  <a:lnTo>
                    <a:pt x="543547" y="1363116"/>
                  </a:lnTo>
                  <a:lnTo>
                    <a:pt x="565200" y="1363116"/>
                  </a:lnTo>
                  <a:lnTo>
                    <a:pt x="618096" y="1357261"/>
                  </a:lnTo>
                  <a:lnTo>
                    <a:pt x="663803" y="1343596"/>
                  </a:lnTo>
                  <a:lnTo>
                    <a:pt x="704710" y="1320152"/>
                  </a:lnTo>
                  <a:lnTo>
                    <a:pt x="735952" y="1288897"/>
                  </a:lnTo>
                  <a:lnTo>
                    <a:pt x="738378" y="1285011"/>
                  </a:lnTo>
                  <a:lnTo>
                    <a:pt x="743178" y="1283042"/>
                  </a:lnTo>
                  <a:lnTo>
                    <a:pt x="745578" y="1279156"/>
                  </a:lnTo>
                  <a:lnTo>
                    <a:pt x="747979" y="1277188"/>
                  </a:lnTo>
                  <a:lnTo>
                    <a:pt x="757605" y="1257668"/>
                  </a:lnTo>
                  <a:lnTo>
                    <a:pt x="764832" y="1238123"/>
                  </a:lnTo>
                  <a:lnTo>
                    <a:pt x="769632" y="1216647"/>
                  </a:lnTo>
                  <a:lnTo>
                    <a:pt x="772020" y="1193203"/>
                  </a:lnTo>
                  <a:close/>
                </a:path>
                <a:path w="1205230" h="1363345">
                  <a:moveTo>
                    <a:pt x="1204963" y="326123"/>
                  </a:moveTo>
                  <a:lnTo>
                    <a:pt x="1204531" y="322237"/>
                  </a:lnTo>
                  <a:lnTo>
                    <a:pt x="1202563" y="304647"/>
                  </a:lnTo>
                  <a:lnTo>
                    <a:pt x="1197737" y="285127"/>
                  </a:lnTo>
                  <a:lnTo>
                    <a:pt x="1190536" y="263652"/>
                  </a:lnTo>
                  <a:lnTo>
                    <a:pt x="1171282" y="263652"/>
                  </a:lnTo>
                  <a:lnTo>
                    <a:pt x="1132814" y="255828"/>
                  </a:lnTo>
                  <a:lnTo>
                    <a:pt x="1082281" y="236308"/>
                  </a:lnTo>
                  <a:lnTo>
                    <a:pt x="1029385" y="193344"/>
                  </a:lnTo>
                  <a:lnTo>
                    <a:pt x="1028090" y="191389"/>
                  </a:lnTo>
                  <a:lnTo>
                    <a:pt x="1012558" y="167944"/>
                  </a:lnTo>
                  <a:lnTo>
                    <a:pt x="1000531" y="138658"/>
                  </a:lnTo>
                  <a:lnTo>
                    <a:pt x="998105" y="109359"/>
                  </a:lnTo>
                  <a:lnTo>
                    <a:pt x="998105" y="101549"/>
                  </a:lnTo>
                  <a:lnTo>
                    <a:pt x="1000531" y="93738"/>
                  </a:lnTo>
                  <a:lnTo>
                    <a:pt x="1000531" y="85940"/>
                  </a:lnTo>
                  <a:lnTo>
                    <a:pt x="940409" y="52730"/>
                  </a:lnTo>
                  <a:lnTo>
                    <a:pt x="892276" y="37109"/>
                  </a:lnTo>
                  <a:lnTo>
                    <a:pt x="844181" y="25400"/>
                  </a:lnTo>
                  <a:lnTo>
                    <a:pt x="764832" y="11734"/>
                  </a:lnTo>
                  <a:lnTo>
                    <a:pt x="707097" y="5880"/>
                  </a:lnTo>
                  <a:lnTo>
                    <a:pt x="678218" y="1955"/>
                  </a:lnTo>
                  <a:lnTo>
                    <a:pt x="649376" y="1955"/>
                  </a:lnTo>
                  <a:lnTo>
                    <a:pt x="620534" y="0"/>
                  </a:lnTo>
                  <a:lnTo>
                    <a:pt x="589254" y="0"/>
                  </a:lnTo>
                  <a:lnTo>
                    <a:pt x="490651" y="3911"/>
                  </a:lnTo>
                  <a:lnTo>
                    <a:pt x="444944" y="7810"/>
                  </a:lnTo>
                  <a:lnTo>
                    <a:pt x="404037" y="13690"/>
                  </a:lnTo>
                  <a:lnTo>
                    <a:pt x="363169" y="21475"/>
                  </a:lnTo>
                  <a:lnTo>
                    <a:pt x="293420" y="41021"/>
                  </a:lnTo>
                  <a:lnTo>
                    <a:pt x="233299" y="62509"/>
                  </a:lnTo>
                  <a:lnTo>
                    <a:pt x="204444" y="72250"/>
                  </a:lnTo>
                  <a:lnTo>
                    <a:pt x="158737" y="95694"/>
                  </a:lnTo>
                  <a:lnTo>
                    <a:pt x="105829" y="130835"/>
                  </a:lnTo>
                  <a:lnTo>
                    <a:pt x="69748" y="162090"/>
                  </a:lnTo>
                  <a:lnTo>
                    <a:pt x="33667" y="203098"/>
                  </a:lnTo>
                  <a:lnTo>
                    <a:pt x="12026" y="242163"/>
                  </a:lnTo>
                  <a:lnTo>
                    <a:pt x="0" y="277317"/>
                  </a:lnTo>
                  <a:lnTo>
                    <a:pt x="0" y="290982"/>
                  </a:lnTo>
                  <a:lnTo>
                    <a:pt x="7213" y="333946"/>
                  </a:lnTo>
                  <a:lnTo>
                    <a:pt x="31267" y="365201"/>
                  </a:lnTo>
                  <a:lnTo>
                    <a:pt x="84175" y="390575"/>
                  </a:lnTo>
                  <a:lnTo>
                    <a:pt x="139496" y="398386"/>
                  </a:lnTo>
                  <a:lnTo>
                    <a:pt x="180378" y="398386"/>
                  </a:lnTo>
                  <a:lnTo>
                    <a:pt x="218871" y="394487"/>
                  </a:lnTo>
                  <a:lnTo>
                    <a:pt x="271767" y="363232"/>
                  </a:lnTo>
                  <a:lnTo>
                    <a:pt x="315074" y="316382"/>
                  </a:lnTo>
                  <a:lnTo>
                    <a:pt x="348742" y="281228"/>
                  </a:lnTo>
                  <a:lnTo>
                    <a:pt x="382422" y="253873"/>
                  </a:lnTo>
                  <a:lnTo>
                    <a:pt x="418503" y="230454"/>
                  </a:lnTo>
                  <a:lnTo>
                    <a:pt x="454571" y="214833"/>
                  </a:lnTo>
                  <a:lnTo>
                    <a:pt x="524294" y="197243"/>
                  </a:lnTo>
                  <a:lnTo>
                    <a:pt x="586854" y="191389"/>
                  </a:lnTo>
                  <a:lnTo>
                    <a:pt x="615696" y="191389"/>
                  </a:lnTo>
                  <a:lnTo>
                    <a:pt x="668629" y="199199"/>
                  </a:lnTo>
                  <a:lnTo>
                    <a:pt x="711898" y="210908"/>
                  </a:lnTo>
                  <a:lnTo>
                    <a:pt x="750404" y="230454"/>
                  </a:lnTo>
                  <a:lnTo>
                    <a:pt x="784047" y="259753"/>
                  </a:lnTo>
                  <a:lnTo>
                    <a:pt x="812927" y="314426"/>
                  </a:lnTo>
                  <a:lnTo>
                    <a:pt x="817727" y="353491"/>
                  </a:lnTo>
                  <a:lnTo>
                    <a:pt x="815327" y="390575"/>
                  </a:lnTo>
                  <a:lnTo>
                    <a:pt x="788885" y="451116"/>
                  </a:lnTo>
                  <a:lnTo>
                    <a:pt x="733552" y="499935"/>
                  </a:lnTo>
                  <a:lnTo>
                    <a:pt x="695083" y="521411"/>
                  </a:lnTo>
                  <a:lnTo>
                    <a:pt x="649376" y="544855"/>
                  </a:lnTo>
                  <a:lnTo>
                    <a:pt x="594042" y="568299"/>
                  </a:lnTo>
                  <a:lnTo>
                    <a:pt x="507466" y="609295"/>
                  </a:lnTo>
                  <a:lnTo>
                    <a:pt x="449745" y="654227"/>
                  </a:lnTo>
                  <a:lnTo>
                    <a:pt x="416064" y="703033"/>
                  </a:lnTo>
                  <a:lnTo>
                    <a:pt x="404037" y="757732"/>
                  </a:lnTo>
                  <a:lnTo>
                    <a:pt x="404037" y="777252"/>
                  </a:lnTo>
                  <a:lnTo>
                    <a:pt x="418503" y="818248"/>
                  </a:lnTo>
                  <a:lnTo>
                    <a:pt x="452145" y="845591"/>
                  </a:lnTo>
                  <a:lnTo>
                    <a:pt x="461772" y="851471"/>
                  </a:lnTo>
                  <a:lnTo>
                    <a:pt x="473798" y="853401"/>
                  </a:lnTo>
                  <a:lnTo>
                    <a:pt x="488213" y="857326"/>
                  </a:lnTo>
                  <a:lnTo>
                    <a:pt x="500240" y="859282"/>
                  </a:lnTo>
                  <a:lnTo>
                    <a:pt x="514705" y="861212"/>
                  </a:lnTo>
                  <a:lnTo>
                    <a:pt x="567601" y="861212"/>
                  </a:lnTo>
                  <a:lnTo>
                    <a:pt x="622922" y="853401"/>
                  </a:lnTo>
                  <a:lnTo>
                    <a:pt x="661403" y="837806"/>
                  </a:lnTo>
                  <a:lnTo>
                    <a:pt x="697471" y="794842"/>
                  </a:lnTo>
                  <a:lnTo>
                    <a:pt x="711898" y="771398"/>
                  </a:lnTo>
                  <a:lnTo>
                    <a:pt x="755205" y="732332"/>
                  </a:lnTo>
                  <a:lnTo>
                    <a:pt x="781646" y="714768"/>
                  </a:lnTo>
                  <a:lnTo>
                    <a:pt x="839381" y="683514"/>
                  </a:lnTo>
                  <a:lnTo>
                    <a:pt x="906729" y="656183"/>
                  </a:lnTo>
                  <a:lnTo>
                    <a:pt x="988517" y="621030"/>
                  </a:lnTo>
                  <a:lnTo>
                    <a:pt x="1029385" y="601484"/>
                  </a:lnTo>
                  <a:lnTo>
                    <a:pt x="1065453" y="580009"/>
                  </a:lnTo>
                  <a:lnTo>
                    <a:pt x="1101534" y="556564"/>
                  </a:lnTo>
                  <a:lnTo>
                    <a:pt x="1130414" y="529234"/>
                  </a:lnTo>
                  <a:lnTo>
                    <a:pt x="1156868" y="499935"/>
                  </a:lnTo>
                  <a:lnTo>
                    <a:pt x="1178509" y="464781"/>
                  </a:lnTo>
                  <a:lnTo>
                    <a:pt x="1125588" y="464781"/>
                  </a:lnTo>
                  <a:lnTo>
                    <a:pt x="1026985" y="458939"/>
                  </a:lnTo>
                  <a:lnTo>
                    <a:pt x="993305" y="455015"/>
                  </a:lnTo>
                  <a:lnTo>
                    <a:pt x="906729" y="437451"/>
                  </a:lnTo>
                  <a:lnTo>
                    <a:pt x="904303" y="435495"/>
                  </a:lnTo>
                  <a:lnTo>
                    <a:pt x="885075" y="427685"/>
                  </a:lnTo>
                  <a:lnTo>
                    <a:pt x="868222" y="415975"/>
                  </a:lnTo>
                  <a:lnTo>
                    <a:pt x="858634" y="400342"/>
                  </a:lnTo>
                  <a:lnTo>
                    <a:pt x="853808" y="380822"/>
                  </a:lnTo>
                  <a:lnTo>
                    <a:pt x="858634" y="359346"/>
                  </a:lnTo>
                  <a:lnTo>
                    <a:pt x="875449" y="339801"/>
                  </a:lnTo>
                  <a:lnTo>
                    <a:pt x="897102" y="326123"/>
                  </a:lnTo>
                  <a:lnTo>
                    <a:pt x="923556" y="322237"/>
                  </a:lnTo>
                  <a:lnTo>
                    <a:pt x="940409" y="322237"/>
                  </a:lnTo>
                  <a:lnTo>
                    <a:pt x="945210" y="324192"/>
                  </a:lnTo>
                  <a:lnTo>
                    <a:pt x="969251" y="330047"/>
                  </a:lnTo>
                  <a:lnTo>
                    <a:pt x="995705" y="335902"/>
                  </a:lnTo>
                  <a:lnTo>
                    <a:pt x="1053439" y="343712"/>
                  </a:lnTo>
                  <a:lnTo>
                    <a:pt x="1142441" y="349567"/>
                  </a:lnTo>
                  <a:lnTo>
                    <a:pt x="1197737" y="349567"/>
                  </a:lnTo>
                  <a:lnTo>
                    <a:pt x="1204963" y="347611"/>
                  </a:lnTo>
                  <a:lnTo>
                    <a:pt x="1204963" y="3261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35246" y="4381030"/>
              <a:ext cx="84175" cy="702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91203" y="4381030"/>
              <a:ext cx="84175" cy="702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7363370" y="1577664"/>
            <a:ext cx="1380681" cy="1265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241" y="381000"/>
            <a:ext cx="70281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10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Carlito"/>
                <a:cs typeface="Carlito"/>
              </a:rPr>
              <a:t>TURLU </a:t>
            </a:r>
            <a:r>
              <a:rPr b="0" spc="-5" dirty="0">
                <a:latin typeface="Carlito"/>
                <a:cs typeface="Carlito"/>
              </a:rPr>
              <a:t>SORU </a:t>
            </a:r>
            <a:r>
              <a:rPr b="0" spc="-25" dirty="0">
                <a:latin typeface="Carlito"/>
                <a:cs typeface="Carlito"/>
              </a:rPr>
              <a:t>ÇÖZME</a:t>
            </a:r>
            <a:r>
              <a:rPr b="0" spc="-5" dirty="0">
                <a:latin typeface="Carlito"/>
                <a:cs typeface="Carlito"/>
              </a:rPr>
              <a:t> </a:t>
            </a:r>
            <a:r>
              <a:rPr b="0" spc="-25" dirty="0">
                <a:latin typeface="Carlito"/>
                <a:cs typeface="Carlito"/>
              </a:rPr>
              <a:t>YÖNTEMİ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905000"/>
            <a:ext cx="7594600" cy="2820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783590" indent="-67310">
              <a:lnSpc>
                <a:spcPct val="100400"/>
              </a:lnSpc>
              <a:spcBef>
                <a:spcPts val="90"/>
              </a:spcBef>
            </a:pP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*</a:t>
            </a:r>
            <a:r>
              <a:rPr sz="2800" b="1" spc="-5" dirty="0">
                <a:solidFill>
                  <a:srgbClr val="0D0D0D"/>
                </a:solidFill>
                <a:latin typeface="Carlito"/>
                <a:cs typeface="Carlito"/>
              </a:rPr>
              <a:t>Bu </a:t>
            </a:r>
            <a:r>
              <a:rPr sz="2800" b="1" spc="-20" dirty="0">
                <a:solidFill>
                  <a:srgbClr val="0D0D0D"/>
                </a:solidFill>
                <a:latin typeface="Carlito"/>
                <a:cs typeface="Carlito"/>
              </a:rPr>
              <a:t>yöntem </a:t>
            </a:r>
            <a:r>
              <a:rPr sz="2800" b="1" spc="-25" dirty="0">
                <a:solidFill>
                  <a:srgbClr val="0D0D0D"/>
                </a:solidFill>
                <a:latin typeface="Carlito"/>
                <a:cs typeface="Carlito"/>
              </a:rPr>
              <a:t>testteki </a:t>
            </a:r>
            <a:r>
              <a:rPr sz="2800" b="1" spc="-5" dirty="0">
                <a:solidFill>
                  <a:srgbClr val="0D0D0D"/>
                </a:solidFill>
                <a:latin typeface="Carlito"/>
                <a:cs typeface="Carlito"/>
              </a:rPr>
              <a:t>her soruyu </a:t>
            </a:r>
            <a:r>
              <a:rPr sz="2800" b="1" spc="-10" dirty="0">
                <a:solidFill>
                  <a:srgbClr val="0D0D0D"/>
                </a:solidFill>
                <a:latin typeface="Carlito"/>
                <a:cs typeface="Carlito"/>
              </a:rPr>
              <a:t>incelemenize  </a:t>
            </a:r>
            <a:r>
              <a:rPr sz="2800" b="1" spc="-15" dirty="0">
                <a:solidFill>
                  <a:srgbClr val="0D0D0D"/>
                </a:solidFill>
                <a:latin typeface="Carlito"/>
                <a:cs typeface="Carlito"/>
              </a:rPr>
              <a:t>yardımcı</a:t>
            </a:r>
            <a:r>
              <a:rPr sz="2800" b="1" spc="1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800" b="1" spc="-55" dirty="0">
                <a:solidFill>
                  <a:srgbClr val="0D0D0D"/>
                </a:solidFill>
                <a:latin typeface="Carlito"/>
                <a:cs typeface="Carlito"/>
              </a:rPr>
              <a:t>olur.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 dirty="0">
              <a:latin typeface="Carlito"/>
              <a:cs typeface="Carlito"/>
            </a:endParaRPr>
          </a:p>
          <a:p>
            <a:pPr marL="194310" marR="5080" indent="-182245">
              <a:lnSpc>
                <a:spcPct val="100000"/>
              </a:lnSpc>
            </a:pPr>
            <a:r>
              <a:rPr sz="2800" b="1" spc="-5" dirty="0">
                <a:solidFill>
                  <a:srgbClr val="0D0D0D"/>
                </a:solidFill>
                <a:latin typeface="Carlito"/>
                <a:cs typeface="Carlito"/>
              </a:rPr>
              <a:t>* </a:t>
            </a:r>
            <a:r>
              <a:rPr sz="2800" b="1" spc="-15" dirty="0">
                <a:solidFill>
                  <a:srgbClr val="0D0D0D"/>
                </a:solidFill>
                <a:latin typeface="Carlito"/>
                <a:cs typeface="Carlito"/>
              </a:rPr>
              <a:t>Cevaplandırılmayan </a:t>
            </a:r>
            <a:r>
              <a:rPr sz="2800" b="1" spc="-5" dirty="0">
                <a:solidFill>
                  <a:srgbClr val="0D0D0D"/>
                </a:solidFill>
                <a:latin typeface="Carlito"/>
                <a:cs typeface="Carlito"/>
              </a:rPr>
              <a:t>soruları, soru </a:t>
            </a:r>
            <a:r>
              <a:rPr sz="2800" b="1" spc="-10" dirty="0">
                <a:solidFill>
                  <a:srgbClr val="0D0D0D"/>
                </a:solidFill>
                <a:latin typeface="Carlito"/>
                <a:cs typeface="Carlito"/>
              </a:rPr>
              <a:t>kitapçığında </a:t>
            </a:r>
            <a:r>
              <a:rPr sz="2800" b="1" spc="-5" dirty="0">
                <a:solidFill>
                  <a:srgbClr val="0D0D0D"/>
                </a:solidFill>
                <a:latin typeface="Carlito"/>
                <a:cs typeface="Carlito"/>
              </a:rPr>
              <a:t>bir  </a:t>
            </a:r>
            <a:r>
              <a:rPr sz="2800" b="1" spc="-15" dirty="0">
                <a:solidFill>
                  <a:srgbClr val="0D0D0D"/>
                </a:solidFill>
                <a:latin typeface="Carlito"/>
                <a:cs typeface="Carlito"/>
              </a:rPr>
              <a:t>işaret </a:t>
            </a:r>
            <a:r>
              <a:rPr sz="2800" b="1" spc="-35" dirty="0">
                <a:solidFill>
                  <a:srgbClr val="0D0D0D"/>
                </a:solidFill>
                <a:latin typeface="Carlito"/>
                <a:cs typeface="Carlito"/>
              </a:rPr>
              <a:t>veya </a:t>
            </a:r>
            <a:r>
              <a:rPr sz="2800" b="1" spc="-10" dirty="0">
                <a:solidFill>
                  <a:srgbClr val="0D0D0D"/>
                </a:solidFill>
                <a:latin typeface="Carlito"/>
                <a:cs typeface="Carlito"/>
              </a:rPr>
              <a:t>simge </a:t>
            </a:r>
            <a:r>
              <a:rPr sz="2800" b="1" spc="-5" dirty="0">
                <a:solidFill>
                  <a:srgbClr val="0D0D0D"/>
                </a:solidFill>
                <a:latin typeface="Carlito"/>
                <a:cs typeface="Carlito"/>
              </a:rPr>
              <a:t>ile </a:t>
            </a:r>
            <a:r>
              <a:rPr sz="2800" b="1" spc="-10" dirty="0">
                <a:solidFill>
                  <a:srgbClr val="0D0D0D"/>
                </a:solidFill>
                <a:latin typeface="Carlito"/>
                <a:cs typeface="Carlito"/>
              </a:rPr>
              <a:t>belirlemek </a:t>
            </a:r>
            <a:r>
              <a:rPr sz="2800" b="1" spc="-5" dirty="0">
                <a:solidFill>
                  <a:srgbClr val="0D0D0D"/>
                </a:solidFill>
                <a:latin typeface="Carlito"/>
                <a:cs typeface="Carlito"/>
              </a:rPr>
              <a:t>o soruların </a:t>
            </a:r>
            <a:r>
              <a:rPr sz="2800" b="1" i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ikinci  turda</a:t>
            </a:r>
            <a:r>
              <a:rPr sz="2800" b="1" i="1" spc="-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0D0D0D"/>
                </a:solidFill>
                <a:latin typeface="Carlito"/>
                <a:cs typeface="Carlito"/>
              </a:rPr>
              <a:t>daha </a:t>
            </a:r>
            <a:r>
              <a:rPr sz="2800" b="1" spc="-30" dirty="0">
                <a:solidFill>
                  <a:srgbClr val="0D0D0D"/>
                </a:solidFill>
                <a:latin typeface="Carlito"/>
                <a:cs typeface="Carlito"/>
              </a:rPr>
              <a:t>kolay </a:t>
            </a:r>
            <a:r>
              <a:rPr sz="2800" b="1" spc="-5" dirty="0">
                <a:solidFill>
                  <a:srgbClr val="0D0D0D"/>
                </a:solidFill>
                <a:latin typeface="Carlito"/>
                <a:cs typeface="Carlito"/>
              </a:rPr>
              <a:t>bulunmasını</a:t>
            </a:r>
            <a:r>
              <a:rPr sz="2800" b="1" spc="7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800" b="1" spc="-40" dirty="0">
                <a:solidFill>
                  <a:srgbClr val="0D0D0D"/>
                </a:solidFill>
                <a:latin typeface="Carlito"/>
                <a:cs typeface="Carlito"/>
              </a:rPr>
              <a:t>sağlar.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1400" y="5181600"/>
            <a:ext cx="1133475" cy="126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076" y="228938"/>
            <a:ext cx="716472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10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Carlito"/>
                <a:cs typeface="Carlito"/>
              </a:rPr>
              <a:t>SORULARLA</a:t>
            </a:r>
            <a:r>
              <a:rPr b="0" spc="-50" dirty="0">
                <a:latin typeface="Carlito"/>
                <a:cs typeface="Carlito"/>
              </a:rPr>
              <a:t> </a:t>
            </a:r>
            <a:r>
              <a:rPr b="0" spc="-75" dirty="0">
                <a:latin typeface="Carlito"/>
                <a:cs typeface="Carlito"/>
              </a:rPr>
              <a:t>SAVAŞMAYIN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1732777"/>
            <a:ext cx="240983" cy="248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7433" y="1143000"/>
            <a:ext cx="7286625" cy="3256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4769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00000"/>
                </a:solidFill>
                <a:latin typeface="Carlito"/>
                <a:cs typeface="Carlito"/>
              </a:rPr>
              <a:t>TURLAMA </a:t>
            </a:r>
            <a:r>
              <a:rPr sz="2800" b="1" spc="-10" dirty="0">
                <a:solidFill>
                  <a:srgbClr val="C00000"/>
                </a:solidFill>
                <a:latin typeface="Carlito"/>
                <a:cs typeface="Carlito"/>
              </a:rPr>
              <a:t>TEKNİĞİNİ KULLANIRKEN; </a:t>
            </a:r>
            <a:r>
              <a:rPr sz="2800" b="1" spc="-5" dirty="0">
                <a:solidFill>
                  <a:srgbClr val="C00000"/>
                </a:solidFill>
                <a:latin typeface="Carlito"/>
                <a:cs typeface="Carlito"/>
              </a:rPr>
              <a:t>SİZE </a:t>
            </a:r>
            <a:r>
              <a:rPr sz="2800" b="1" spc="-20" dirty="0">
                <a:solidFill>
                  <a:srgbClr val="C00000"/>
                </a:solidFill>
                <a:latin typeface="Carlito"/>
                <a:cs typeface="Carlito"/>
              </a:rPr>
              <a:t>ZOR  </a:t>
            </a:r>
            <a:r>
              <a:rPr sz="2800" b="1" spc="-10" dirty="0">
                <a:solidFill>
                  <a:srgbClr val="C00000"/>
                </a:solidFill>
                <a:latin typeface="Carlito"/>
                <a:cs typeface="Carlito"/>
              </a:rPr>
              <a:t>GELEN </a:t>
            </a:r>
            <a:r>
              <a:rPr sz="2800" b="1" spc="-5" dirty="0">
                <a:solidFill>
                  <a:srgbClr val="C00000"/>
                </a:solidFill>
                <a:latin typeface="Carlito"/>
                <a:cs typeface="Carlito"/>
              </a:rPr>
              <a:t>SORULARI </a:t>
            </a:r>
            <a:r>
              <a:rPr sz="2800" b="1" spc="-10" dirty="0">
                <a:solidFill>
                  <a:srgbClr val="C00000"/>
                </a:solidFill>
                <a:latin typeface="Carlito"/>
                <a:cs typeface="Carlito"/>
              </a:rPr>
              <a:t>İKİNCİ TURA </a:t>
            </a:r>
            <a:r>
              <a:rPr sz="2800" b="1" spc="-5" dirty="0">
                <a:solidFill>
                  <a:srgbClr val="C00000"/>
                </a:solidFill>
                <a:latin typeface="Carlito"/>
                <a:cs typeface="Carlito"/>
              </a:rPr>
              <a:t>BIRAKIN. </a:t>
            </a:r>
            <a:r>
              <a:rPr sz="2800" b="1" spc="-70" dirty="0">
                <a:solidFill>
                  <a:srgbClr val="C00000"/>
                </a:solidFill>
                <a:latin typeface="Carlito"/>
                <a:cs typeface="Carlito"/>
              </a:rPr>
              <a:t>YANİ </a:t>
            </a:r>
            <a:r>
              <a:rPr sz="2800" b="1" spc="-5" dirty="0">
                <a:solidFill>
                  <a:srgbClr val="C00000"/>
                </a:solidFill>
                <a:latin typeface="Carlito"/>
                <a:cs typeface="Carlito"/>
              </a:rPr>
              <a:t>BİR  SORU ÜZERİNDE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İNATLA</a:t>
            </a:r>
            <a:r>
              <a:rPr sz="2800" b="1" u="heavy" spc="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SAVAŞMAYIN</a:t>
            </a:r>
            <a:r>
              <a:rPr sz="2800" b="1" spc="-55" dirty="0">
                <a:solidFill>
                  <a:srgbClr val="C00000"/>
                </a:solidFill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TURLAMA TEKNİĞİ </a:t>
            </a:r>
            <a:r>
              <a:rPr sz="2800" b="1" spc="-114" dirty="0">
                <a:solidFill>
                  <a:srgbClr val="006FC0"/>
                </a:solidFill>
                <a:latin typeface="Carlito"/>
                <a:cs typeface="Carlito"/>
              </a:rPr>
              <a:t>HATA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ORANINIZI </a:t>
            </a:r>
            <a:r>
              <a:rPr sz="2800" b="1" spc="-30" dirty="0">
                <a:solidFill>
                  <a:srgbClr val="006FC0"/>
                </a:solidFill>
                <a:latin typeface="Carlito"/>
                <a:cs typeface="Carlito"/>
              </a:rPr>
              <a:t>AZALTIRKEN, 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ZAMANI </a:t>
            </a:r>
            <a:r>
              <a:rPr sz="2800" b="1" spc="-20" dirty="0">
                <a:solidFill>
                  <a:srgbClr val="006FC0"/>
                </a:solidFill>
                <a:latin typeface="Carlito"/>
                <a:cs typeface="Carlito"/>
              </a:rPr>
              <a:t>DAHA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İYİ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KULLANMANIZA</a:t>
            </a:r>
            <a:r>
              <a:rPr sz="28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KESİNLLİKLE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YARDIMCI</a:t>
            </a:r>
            <a:r>
              <a:rPr sz="2800" b="1" u="heavy" spc="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OLUR.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" y="3683497"/>
            <a:ext cx="240983" cy="248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5029200"/>
            <a:ext cx="1656693" cy="1692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2033" y="4606064"/>
            <a:ext cx="1924050" cy="1982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64007"/>
            <a:ext cx="8074025" cy="302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u="heavy" spc="-8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DOĞRU</a:t>
            </a:r>
            <a:r>
              <a:rPr sz="3200" b="1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SEÇENEK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Carlito"/>
              <a:cs typeface="Carlito"/>
            </a:endParaRPr>
          </a:p>
          <a:p>
            <a:pPr marL="355600" marR="5080" indent="-343535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Doğru olabilecek </a:t>
            </a: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şıkları </a:t>
            </a:r>
            <a:r>
              <a:rPr sz="3200" b="1" spc="-10" dirty="0">
                <a:solidFill>
                  <a:srgbClr val="0D0D0D"/>
                </a:solidFill>
                <a:latin typeface="Carlito"/>
                <a:cs typeface="Carlito"/>
              </a:rPr>
              <a:t>ikiye 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indirdiyseniz, iki  </a:t>
            </a:r>
            <a:r>
              <a:rPr sz="3200" b="1" spc="-10" dirty="0">
                <a:solidFill>
                  <a:srgbClr val="0D0D0D"/>
                </a:solidFill>
                <a:latin typeface="Carlito"/>
                <a:cs typeface="Carlito"/>
              </a:rPr>
              <a:t>şıktan 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doğruluğuna </a:t>
            </a: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ilk 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önce </a:t>
            </a:r>
            <a:r>
              <a:rPr sz="3200" b="1" spc="-25" dirty="0">
                <a:solidFill>
                  <a:srgbClr val="0D0D0D"/>
                </a:solidFill>
                <a:latin typeface="Carlito"/>
                <a:cs typeface="Carlito"/>
              </a:rPr>
              <a:t>karar </a:t>
            </a:r>
            <a:r>
              <a:rPr sz="3200" b="1" spc="-10" dirty="0">
                <a:solidFill>
                  <a:srgbClr val="0D0D0D"/>
                </a:solidFill>
                <a:latin typeface="Carlito"/>
                <a:cs typeface="Carlito"/>
              </a:rPr>
              <a:t>verdiğiniz  </a:t>
            </a: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şıkkı </a:t>
            </a:r>
            <a:r>
              <a:rPr sz="3200" b="1" spc="-10" dirty="0">
                <a:solidFill>
                  <a:srgbClr val="0D0D0D"/>
                </a:solidFill>
                <a:latin typeface="Carlito"/>
                <a:cs typeface="Carlito"/>
              </a:rPr>
              <a:t>işaretleyebilirsiniz.</a:t>
            </a:r>
            <a:r>
              <a:rPr sz="3200" b="1" spc="-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Bu durumda</a:t>
            </a:r>
            <a:r>
              <a:rPr sz="3200" b="1" u="heavy" spc="43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cevabın</a:t>
            </a:r>
            <a:endParaRPr sz="3200">
              <a:latin typeface="Carlito"/>
              <a:cs typeface="Carlito"/>
            </a:endParaRPr>
          </a:p>
          <a:p>
            <a:pPr marL="355600" algn="just">
              <a:lnSpc>
                <a:spcPct val="100000"/>
              </a:lnSpc>
            </a:pP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%50 doğru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çıkma ihtimali</a:t>
            </a:r>
            <a:r>
              <a:rPr sz="32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var.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0750" y="4000586"/>
            <a:ext cx="1619312" cy="1621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46482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UZUN</a:t>
            </a:r>
            <a:r>
              <a:rPr spc="-65" dirty="0"/>
              <a:t> </a:t>
            </a:r>
            <a:r>
              <a:rPr dirty="0"/>
              <a:t>SORU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4594"/>
            <a:ext cx="779653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254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3600" b="1" dirty="0">
                <a:solidFill>
                  <a:srgbClr val="0D0D0D"/>
                </a:solidFill>
                <a:latin typeface="Carlito"/>
                <a:cs typeface="Carlito"/>
              </a:rPr>
              <a:t>Soru </a:t>
            </a:r>
            <a:r>
              <a:rPr sz="3600" b="1" spc="-15" dirty="0">
                <a:solidFill>
                  <a:srgbClr val="0D0D0D"/>
                </a:solidFill>
                <a:latin typeface="Carlito"/>
                <a:cs typeface="Carlito"/>
              </a:rPr>
              <a:t>kökünün </a:t>
            </a:r>
            <a:r>
              <a:rPr sz="3600" b="1" spc="-35" dirty="0">
                <a:solidFill>
                  <a:srgbClr val="0D0D0D"/>
                </a:solidFill>
                <a:latin typeface="Carlito"/>
                <a:cs typeface="Carlito"/>
              </a:rPr>
              <a:t>veya </a:t>
            </a:r>
            <a:r>
              <a:rPr sz="3600" b="1" dirty="0">
                <a:solidFill>
                  <a:srgbClr val="0D0D0D"/>
                </a:solidFill>
                <a:latin typeface="Carlito"/>
                <a:cs typeface="Carlito"/>
              </a:rPr>
              <a:t>soru </a:t>
            </a:r>
            <a:r>
              <a:rPr sz="3600" b="1" spc="-5" dirty="0">
                <a:solidFill>
                  <a:srgbClr val="0D0D0D"/>
                </a:solidFill>
                <a:latin typeface="Carlito"/>
                <a:cs typeface="Carlito"/>
              </a:rPr>
              <a:t>metninin uzun  </a:t>
            </a:r>
            <a:r>
              <a:rPr sz="3600" b="1" dirty="0">
                <a:solidFill>
                  <a:srgbClr val="0D0D0D"/>
                </a:solidFill>
                <a:latin typeface="Carlito"/>
                <a:cs typeface="Carlito"/>
              </a:rPr>
              <a:t>oluşu, sizin için daha </a:t>
            </a:r>
            <a:r>
              <a:rPr sz="3600" b="1" spc="-15" dirty="0">
                <a:solidFill>
                  <a:srgbClr val="0D0D0D"/>
                </a:solidFill>
                <a:latin typeface="Carlito"/>
                <a:cs typeface="Carlito"/>
              </a:rPr>
              <a:t>fazla</a:t>
            </a:r>
            <a:r>
              <a:rPr sz="3600" b="1" spc="-3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3600" b="1" dirty="0">
                <a:solidFill>
                  <a:srgbClr val="0D0D0D"/>
                </a:solidFill>
                <a:latin typeface="Carlito"/>
                <a:cs typeface="Carlito"/>
              </a:rPr>
              <a:t>ipucu</a:t>
            </a:r>
            <a:endParaRPr sz="36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3600" b="1" dirty="0">
                <a:solidFill>
                  <a:srgbClr val="0D0D0D"/>
                </a:solidFill>
                <a:latin typeface="Carlito"/>
                <a:cs typeface="Carlito"/>
              </a:rPr>
              <a:t>anlamına </a:t>
            </a:r>
            <a:r>
              <a:rPr sz="3600" b="1" spc="-65" dirty="0">
                <a:solidFill>
                  <a:srgbClr val="0D0D0D"/>
                </a:solidFill>
                <a:latin typeface="Carlito"/>
                <a:cs typeface="Carlito"/>
              </a:rPr>
              <a:t>gelir. </a:t>
            </a:r>
            <a:r>
              <a:rPr sz="36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Bu </a:t>
            </a:r>
            <a:r>
              <a:rPr sz="36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nedenle </a:t>
            </a:r>
            <a:r>
              <a:rPr sz="36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uzun</a:t>
            </a:r>
            <a:r>
              <a:rPr sz="3600" b="1" i="1" u="heavy" spc="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3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metinli</a:t>
            </a:r>
            <a:endParaRPr sz="36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600" u="heavy" spc="-9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sorular daha </a:t>
            </a:r>
            <a:r>
              <a:rPr sz="3600" b="1" i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kolay </a:t>
            </a:r>
            <a:r>
              <a:rPr sz="36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çözülebilen</a:t>
            </a:r>
            <a:r>
              <a:rPr sz="3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36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sorular</a:t>
            </a:r>
            <a:endParaRPr sz="36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3600" u="heavy" spc="-9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olarak</a:t>
            </a:r>
            <a:r>
              <a:rPr sz="36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36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algılanmalıdır.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9000" y="4406486"/>
            <a:ext cx="1587501" cy="1943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242" y="194894"/>
            <a:ext cx="65328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1525" marR="5080" indent="-2029460">
              <a:lnSpc>
                <a:spcPct val="100000"/>
              </a:lnSpc>
              <a:spcBef>
                <a:spcPts val="100"/>
              </a:spcBef>
            </a:pPr>
            <a:r>
              <a:rPr sz="3600" b="0" u="heavy" spc="-900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</a:rPr>
              <a:t>SORU </a:t>
            </a:r>
            <a:r>
              <a:rPr sz="3600" u="heavy" spc="-15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</a:rPr>
              <a:t>ÇÖZERKEN </a:t>
            </a:r>
            <a:r>
              <a:rPr sz="3600" u="heavy" spc="-50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</a:rPr>
              <a:t>DİKKAT </a:t>
            </a:r>
            <a:r>
              <a:rPr sz="3600" u="heavy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</a:rPr>
              <a:t>ETMENİZ </a:t>
            </a:r>
            <a:r>
              <a:rPr sz="3600" u="none" dirty="0">
                <a:solidFill>
                  <a:srgbClr val="663300"/>
                </a:solidFill>
              </a:rPr>
              <a:t> </a:t>
            </a:r>
            <a:r>
              <a:rPr sz="3600" u="heavy" spc="-5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</a:rPr>
              <a:t>GEREKENLER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2125" y="1762125"/>
            <a:ext cx="1701800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64739" y="1775205"/>
            <a:ext cx="5857875" cy="41757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875665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-Soruda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sizden </a:t>
            </a:r>
            <a:r>
              <a:rPr sz="2400" b="1" i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ne </a:t>
            </a:r>
            <a:r>
              <a:rPr sz="2400" b="1" i="1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isteniyorsa</a:t>
            </a:r>
            <a:r>
              <a:rPr sz="2400" b="1" i="1" spc="-8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onu  düşünmelisiniz.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 marR="5080" indent="83820">
              <a:lnSpc>
                <a:spcPts val="2590"/>
              </a:lnSpc>
              <a:spcBef>
                <a:spcPts val="209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-Bazı sorular size kolay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gelir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ve cevabın  böyle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bir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şık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olamayacağını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60"/>
              </a:lnSpc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düşünürsünüz.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ts val="3195"/>
              </a:lnSpc>
              <a:spcBef>
                <a:spcPts val="1725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-Oysa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bazen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böyle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kolay</a:t>
            </a:r>
            <a:r>
              <a:rPr sz="2800" b="1" i="1" u="heavy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sorular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025"/>
              </a:lnSpc>
            </a:pPr>
            <a:r>
              <a:rPr sz="2800" u="heavy" spc="-7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sormak da bu </a:t>
            </a:r>
            <a:r>
              <a:rPr sz="2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işin tekniğinin</a:t>
            </a:r>
            <a:r>
              <a:rPr sz="2800" b="1" i="1" u="heavy" spc="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bir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0"/>
              </a:lnSpc>
            </a:pPr>
            <a:r>
              <a:rPr sz="2800" u="heavy" spc="-7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parçasıdır.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382" y="4501613"/>
            <a:ext cx="1672651" cy="1811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461594"/>
            <a:ext cx="604913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10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rlito"/>
                <a:cs typeface="Carlito"/>
              </a:rPr>
              <a:t>TEST</a:t>
            </a:r>
            <a:r>
              <a:rPr b="0" spc="-60" dirty="0">
                <a:latin typeface="Carlito"/>
                <a:cs typeface="Carlito"/>
              </a:rPr>
              <a:t> </a:t>
            </a:r>
            <a:r>
              <a:rPr b="0" spc="-15" dirty="0">
                <a:latin typeface="Carlito"/>
                <a:cs typeface="Carlito"/>
              </a:rPr>
              <a:t>ÇÖZERKEN…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95983"/>
            <a:ext cx="8047355" cy="2757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4625">
              <a:lnSpc>
                <a:spcPct val="120100"/>
              </a:lnSpc>
              <a:spcBef>
                <a:spcPts val="95"/>
              </a:spcBef>
            </a:pPr>
            <a:r>
              <a:rPr sz="3200" b="1" i="1" spc="-5" dirty="0">
                <a:solidFill>
                  <a:srgbClr val="0D0D0D"/>
                </a:solidFill>
                <a:latin typeface="Carlito"/>
                <a:cs typeface="Carlito"/>
              </a:rPr>
              <a:t>-Soru </a:t>
            </a:r>
            <a:r>
              <a:rPr sz="3200" b="1" i="1" spc="-10" dirty="0">
                <a:solidFill>
                  <a:srgbClr val="0D0D0D"/>
                </a:solidFill>
                <a:latin typeface="Carlito"/>
                <a:cs typeface="Carlito"/>
              </a:rPr>
              <a:t>sizden </a:t>
            </a:r>
            <a:r>
              <a:rPr sz="3200" b="1" i="1" spc="-5" dirty="0">
                <a:solidFill>
                  <a:srgbClr val="0D0D0D"/>
                </a:solidFill>
                <a:latin typeface="Carlito"/>
                <a:cs typeface="Carlito"/>
              </a:rPr>
              <a:t>ne istiyorsa </a:t>
            </a:r>
            <a:r>
              <a:rPr sz="3200" b="1" i="1" spc="-10" dirty="0">
                <a:solidFill>
                  <a:srgbClr val="0D0D0D"/>
                </a:solidFill>
                <a:latin typeface="Carlito"/>
                <a:cs typeface="Carlito"/>
              </a:rPr>
              <a:t>sadece </a:t>
            </a:r>
            <a:r>
              <a:rPr sz="3200" b="1" i="1" spc="-5" dirty="0">
                <a:solidFill>
                  <a:srgbClr val="0D0D0D"/>
                </a:solidFill>
                <a:latin typeface="Carlito"/>
                <a:cs typeface="Carlito"/>
              </a:rPr>
              <a:t>onu </a:t>
            </a:r>
            <a:r>
              <a:rPr sz="3200" b="1" i="1" dirty="0">
                <a:solidFill>
                  <a:srgbClr val="0D0D0D"/>
                </a:solidFill>
                <a:latin typeface="Carlito"/>
                <a:cs typeface="Carlito"/>
              </a:rPr>
              <a:t>düşünmek  </a:t>
            </a:r>
            <a:r>
              <a:rPr sz="3200" b="1" i="1" spc="-5" dirty="0">
                <a:solidFill>
                  <a:srgbClr val="0D0D0D"/>
                </a:solidFill>
                <a:latin typeface="Carlito"/>
                <a:cs typeface="Carlito"/>
              </a:rPr>
              <a:t>ve</a:t>
            </a:r>
            <a:r>
              <a:rPr sz="3200" b="1" i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her soruyu </a:t>
            </a:r>
            <a:r>
              <a:rPr sz="3200" b="1" i="1" u="heavy" spc="-2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kendi </a:t>
            </a:r>
            <a:r>
              <a:rPr sz="3200" b="1" i="1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anlamı </a:t>
            </a:r>
            <a:r>
              <a:rPr sz="3200" b="1" i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içerisinde ele</a:t>
            </a:r>
            <a:r>
              <a:rPr sz="3200" b="1" i="1" u="heavy" spc="-2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3200" b="1" i="1" u="heavy" spc="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alın.</a:t>
            </a:r>
            <a:endParaRPr sz="3200" dirty="0">
              <a:latin typeface="Carlito"/>
              <a:cs typeface="Carlito"/>
            </a:endParaRPr>
          </a:p>
          <a:p>
            <a:pPr marL="355600" marR="621665" indent="-343535">
              <a:lnSpc>
                <a:spcPct val="100000"/>
              </a:lnSpc>
              <a:spcBef>
                <a:spcPts val="770"/>
              </a:spcBef>
            </a:pPr>
            <a:r>
              <a:rPr sz="3200" b="1" i="1" dirty="0">
                <a:solidFill>
                  <a:srgbClr val="0D0D0D"/>
                </a:solidFill>
                <a:latin typeface="Carlito"/>
                <a:cs typeface="Carlito"/>
              </a:rPr>
              <a:t>-</a:t>
            </a:r>
            <a:r>
              <a:rPr sz="3200" b="1" dirty="0">
                <a:solidFill>
                  <a:srgbClr val="FF0000"/>
                </a:solidFill>
                <a:latin typeface="Carlito"/>
                <a:cs typeface="Carlito"/>
              </a:rPr>
              <a:t>Bütün şıkları </a:t>
            </a:r>
            <a:r>
              <a:rPr sz="3200" b="1" spc="-10" dirty="0">
                <a:solidFill>
                  <a:srgbClr val="FF0000"/>
                </a:solidFill>
                <a:latin typeface="Carlito"/>
                <a:cs typeface="Carlito"/>
              </a:rPr>
              <a:t>okuduktan </a:t>
            </a:r>
            <a:r>
              <a:rPr sz="3200" b="1" spc="-15" dirty="0">
                <a:solidFill>
                  <a:srgbClr val="FF0000"/>
                </a:solidFill>
                <a:latin typeface="Carlito"/>
                <a:cs typeface="Carlito"/>
              </a:rPr>
              <a:t>sonra cevaba </a:t>
            </a:r>
            <a:r>
              <a:rPr sz="3200" b="1" spc="-25" dirty="0">
                <a:solidFill>
                  <a:srgbClr val="FF0000"/>
                </a:solidFill>
                <a:latin typeface="Carlito"/>
                <a:cs typeface="Carlito"/>
              </a:rPr>
              <a:t>karar  </a:t>
            </a:r>
            <a:r>
              <a:rPr sz="3200" b="1" spc="-10" dirty="0">
                <a:solidFill>
                  <a:srgbClr val="FF0000"/>
                </a:solidFill>
                <a:latin typeface="Carlito"/>
                <a:cs typeface="Carlito"/>
              </a:rPr>
              <a:t>verin. Unutmayın </a:t>
            </a:r>
            <a:r>
              <a:rPr sz="3200" b="1" dirty="0">
                <a:solidFill>
                  <a:srgbClr val="FF0000"/>
                </a:solidFill>
                <a:latin typeface="Carlito"/>
                <a:cs typeface="Carlito"/>
              </a:rPr>
              <a:t>ki, </a:t>
            </a:r>
            <a:r>
              <a:rPr sz="3200" b="1" spc="-10" dirty="0">
                <a:solidFill>
                  <a:srgbClr val="FF0000"/>
                </a:solidFill>
                <a:latin typeface="Carlito"/>
                <a:cs typeface="Carlito"/>
              </a:rPr>
              <a:t>sizden </a:t>
            </a:r>
            <a:r>
              <a:rPr sz="32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kimi</a:t>
            </a:r>
            <a:r>
              <a:rPr sz="3200" b="1" i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zaman</a:t>
            </a:r>
            <a:endParaRPr sz="32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3200" u="heavy" spc="-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“doğru” cevap </a:t>
            </a:r>
            <a:r>
              <a:rPr sz="32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değil, </a:t>
            </a:r>
            <a:r>
              <a:rPr sz="3200" b="1" i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“en </a:t>
            </a:r>
            <a:r>
              <a:rPr sz="32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doğru” </a:t>
            </a:r>
            <a:r>
              <a:rPr sz="32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cevap</a:t>
            </a:r>
            <a:r>
              <a:rPr sz="3200" b="1" i="1" u="heavy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i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istenir.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1479" y="433811"/>
            <a:ext cx="1813425" cy="1730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463118"/>
            <a:ext cx="682866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none" spc="-1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0" u="none" spc="-10" dirty="0">
                <a:solidFill>
                  <a:srgbClr val="FF0000"/>
                </a:solidFill>
                <a:latin typeface="Carlito"/>
                <a:cs typeface="Carlito"/>
              </a:rPr>
              <a:t>Sınavla </a:t>
            </a:r>
            <a:r>
              <a:rPr b="0" u="none" spc="-5" dirty="0" err="1">
                <a:solidFill>
                  <a:srgbClr val="FF0000"/>
                </a:solidFill>
                <a:latin typeface="Carlito"/>
                <a:cs typeface="Carlito"/>
              </a:rPr>
              <a:t>İlgili</a:t>
            </a:r>
            <a:r>
              <a:rPr b="0" u="none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b="0" u="none" spc="-25" dirty="0" err="1" smtClean="0">
                <a:solidFill>
                  <a:srgbClr val="FF0000"/>
                </a:solidFill>
                <a:latin typeface="Carlito"/>
                <a:cs typeface="Carlito"/>
              </a:rPr>
              <a:t>Şikayetle</a:t>
            </a:r>
            <a:r>
              <a:rPr lang="tr-TR" b="0" u="none" spc="-25" dirty="0">
                <a:solidFill>
                  <a:srgbClr val="FF0000"/>
                </a:solidFill>
              </a:rPr>
              <a:t>r</a:t>
            </a:r>
            <a:r>
              <a:rPr b="0" u="none" spc="5" dirty="0" smtClean="0">
                <a:solidFill>
                  <a:srgbClr val="FF0000"/>
                </a:solidFill>
                <a:latin typeface="Carlito"/>
                <a:cs typeface="Carlito"/>
              </a:rPr>
              <a:t>(1</a:t>
            </a:r>
            <a:r>
              <a:rPr b="0" u="none" spc="5" dirty="0">
                <a:solidFill>
                  <a:srgbClr val="FF0000"/>
                </a:solidFill>
                <a:latin typeface="Carlito"/>
                <a:cs typeface="Carlito"/>
              </a:rPr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7993487" y="4826449"/>
            <a:ext cx="1070377" cy="1528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1691" y="1632828"/>
            <a:ext cx="240983" cy="248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22145" y="1510665"/>
            <a:ext cx="5465445" cy="232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874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rlito"/>
                <a:cs typeface="Carlito"/>
              </a:rPr>
              <a:t>İLK </a:t>
            </a:r>
            <a:r>
              <a:rPr sz="2800" spc="-10" dirty="0">
                <a:latin typeface="Carlito"/>
                <a:cs typeface="Carlito"/>
              </a:rPr>
              <a:t>DOĞRU </a:t>
            </a:r>
            <a:r>
              <a:rPr sz="2800" spc="-5" dirty="0">
                <a:latin typeface="Carlito"/>
                <a:cs typeface="Carlito"/>
              </a:rPr>
              <a:t>GÖRDÜĞÜM </a:t>
            </a:r>
            <a:r>
              <a:rPr sz="2800" spc="-30" dirty="0">
                <a:latin typeface="Carlito"/>
                <a:cs typeface="Carlito"/>
              </a:rPr>
              <a:t>CEVABI  </a:t>
            </a:r>
            <a:r>
              <a:rPr sz="2800" spc="-15" dirty="0">
                <a:latin typeface="Carlito"/>
                <a:cs typeface="Carlito"/>
              </a:rPr>
              <a:t>İŞARETLİYORUM, </a:t>
            </a:r>
            <a:r>
              <a:rPr sz="2800" spc="-5" dirty="0">
                <a:latin typeface="Carlito"/>
                <a:cs typeface="Carlito"/>
              </a:rPr>
              <a:t>DİĞERLERİNE  </a:t>
            </a:r>
            <a:r>
              <a:rPr sz="2800" spc="-15" dirty="0">
                <a:latin typeface="Carlito"/>
                <a:cs typeface="Carlito"/>
              </a:rPr>
              <a:t>BAKMIYORUM.</a:t>
            </a:r>
            <a:endParaRPr sz="2800" dirty="0">
              <a:latin typeface="Carlito"/>
              <a:cs typeface="Carlito"/>
            </a:endParaRPr>
          </a:p>
          <a:p>
            <a:pPr marL="12700" marR="5080">
              <a:lnSpc>
                <a:spcPct val="120100"/>
              </a:lnSpc>
            </a:pPr>
            <a:r>
              <a:rPr sz="2800" spc="-5" dirty="0">
                <a:latin typeface="Carlito"/>
                <a:cs typeface="Carlito"/>
              </a:rPr>
              <a:t>UZUN </a:t>
            </a:r>
            <a:r>
              <a:rPr sz="2800" spc="-10" dirty="0">
                <a:latin typeface="Carlito"/>
                <a:cs typeface="Carlito"/>
              </a:rPr>
              <a:t>SORULARI </a:t>
            </a:r>
            <a:r>
              <a:rPr sz="2800" spc="-5" dirty="0">
                <a:latin typeface="Carlito"/>
                <a:cs typeface="Carlito"/>
              </a:rPr>
              <a:t>HİÇ </a:t>
            </a:r>
            <a:r>
              <a:rPr sz="2800" spc="-20" dirty="0">
                <a:latin typeface="Carlito"/>
                <a:cs typeface="Carlito"/>
              </a:rPr>
              <a:t>OKUMUYORUM.  </a:t>
            </a:r>
            <a:r>
              <a:rPr sz="2800" spc="-15" dirty="0">
                <a:latin typeface="Carlito"/>
                <a:cs typeface="Carlito"/>
              </a:rPr>
              <a:t>ÇOK </a:t>
            </a:r>
            <a:r>
              <a:rPr sz="2800" spc="-10" dirty="0">
                <a:latin typeface="Carlito"/>
                <a:cs typeface="Carlito"/>
              </a:rPr>
              <a:t>TELAŞA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KAPILIYORUM.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91691" y="2998332"/>
            <a:ext cx="240983" cy="248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1691" y="3510396"/>
            <a:ext cx="240983" cy="248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9000" y="1881459"/>
            <a:ext cx="1411224" cy="2125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3994" y="461594"/>
            <a:ext cx="47136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10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rlito"/>
                <a:cs typeface="Carlito"/>
              </a:rPr>
              <a:t>TEST</a:t>
            </a:r>
            <a:r>
              <a:rPr b="0" spc="-50" dirty="0">
                <a:latin typeface="Carlito"/>
                <a:cs typeface="Carlito"/>
              </a:rPr>
              <a:t> </a:t>
            </a:r>
            <a:r>
              <a:rPr b="0" spc="-20" dirty="0">
                <a:latin typeface="Carlito"/>
                <a:cs typeface="Carlito"/>
              </a:rPr>
              <a:t>ÇÖZERKEN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642"/>
            <a:ext cx="7880350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5435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0D0D0D"/>
                </a:solidFill>
                <a:latin typeface="Carlito"/>
                <a:cs typeface="Carlito"/>
              </a:rPr>
              <a:t>İşlem </a:t>
            </a:r>
            <a:r>
              <a:rPr sz="3200" spc="-15" dirty="0">
                <a:solidFill>
                  <a:srgbClr val="0D0D0D"/>
                </a:solidFill>
                <a:latin typeface="Carlito"/>
                <a:cs typeface="Carlito"/>
              </a:rPr>
              <a:t>gerektiren </a:t>
            </a:r>
            <a:r>
              <a:rPr sz="3200" spc="-10" dirty="0">
                <a:solidFill>
                  <a:srgbClr val="0D0D0D"/>
                </a:solidFill>
                <a:latin typeface="Carlito"/>
                <a:cs typeface="Carlito"/>
              </a:rPr>
              <a:t>(matematik, </a:t>
            </a:r>
            <a:r>
              <a:rPr sz="3200" spc="-25" dirty="0">
                <a:solidFill>
                  <a:srgbClr val="0D0D0D"/>
                </a:solidFill>
                <a:latin typeface="Carlito"/>
                <a:cs typeface="Carlito"/>
              </a:rPr>
              <a:t>fen)  </a:t>
            </a:r>
            <a:r>
              <a:rPr sz="3200" spc="-5" dirty="0">
                <a:solidFill>
                  <a:srgbClr val="0D0D0D"/>
                </a:solidFill>
                <a:latin typeface="Carlito"/>
                <a:cs typeface="Carlito"/>
              </a:rPr>
              <a:t>sorularındaki </a:t>
            </a:r>
            <a:r>
              <a:rPr sz="3200" spc="-30" dirty="0">
                <a:solidFill>
                  <a:srgbClr val="0D0D0D"/>
                </a:solidFill>
                <a:latin typeface="Carlito"/>
                <a:cs typeface="Carlito"/>
              </a:rPr>
              <a:t>seçenekler, </a:t>
            </a:r>
            <a:r>
              <a:rPr sz="3200" spc="-15" dirty="0">
                <a:solidFill>
                  <a:srgbClr val="0D0D0D"/>
                </a:solidFill>
                <a:latin typeface="Carlito"/>
                <a:cs typeface="Carlito"/>
              </a:rPr>
              <a:t>rastgele </a:t>
            </a:r>
            <a:r>
              <a:rPr sz="3200" spc="-10" dirty="0">
                <a:solidFill>
                  <a:srgbClr val="0D0D0D"/>
                </a:solidFill>
                <a:latin typeface="Carlito"/>
                <a:cs typeface="Carlito"/>
              </a:rPr>
              <a:t>cevaplar  </a:t>
            </a:r>
            <a:r>
              <a:rPr sz="3200" spc="-5" dirty="0">
                <a:solidFill>
                  <a:srgbClr val="0D0D0D"/>
                </a:solidFill>
                <a:latin typeface="Carlito"/>
                <a:cs typeface="Carlito"/>
              </a:rPr>
              <a:t>değil, işlem </a:t>
            </a:r>
            <a:r>
              <a:rPr sz="3200" spc="-10" dirty="0">
                <a:solidFill>
                  <a:srgbClr val="0D0D0D"/>
                </a:solidFill>
                <a:latin typeface="Carlito"/>
                <a:cs typeface="Carlito"/>
              </a:rPr>
              <a:t>hatalarına </a:t>
            </a:r>
            <a:r>
              <a:rPr sz="3200" spc="-20" dirty="0">
                <a:solidFill>
                  <a:srgbClr val="0D0D0D"/>
                </a:solidFill>
                <a:latin typeface="Carlito"/>
                <a:cs typeface="Carlito"/>
              </a:rPr>
              <a:t>göre</a:t>
            </a:r>
            <a:r>
              <a:rPr sz="3200" spc="3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Carlito"/>
                <a:cs typeface="Carlito"/>
              </a:rPr>
              <a:t>hesaplanmış</a:t>
            </a:r>
            <a:endParaRPr sz="32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3200" spc="-40" dirty="0">
                <a:solidFill>
                  <a:srgbClr val="0D0D0D"/>
                </a:solidFill>
                <a:latin typeface="Carlito"/>
                <a:cs typeface="Carlito"/>
              </a:rPr>
              <a:t>cevaplardır.</a:t>
            </a:r>
            <a:r>
              <a:rPr sz="3200" u="heavy" spc="-4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3200" b="1" i="1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Bulduğunuz </a:t>
            </a:r>
            <a:r>
              <a:rPr sz="3200" b="1" i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sonucun</a:t>
            </a:r>
            <a:r>
              <a:rPr sz="3200" b="1" i="1" u="heavy" spc="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3200" b="1" i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şıklarda</a:t>
            </a:r>
            <a:endParaRPr sz="32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3200" u="heavy" spc="-80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olması onun doğru olduğu anlamına</a:t>
            </a:r>
            <a:r>
              <a:rPr sz="3200" b="1" i="1" u="heavy" spc="-14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3200" b="1" i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gelmez.</a:t>
            </a:r>
            <a:endParaRPr sz="32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Bu </a:t>
            </a:r>
            <a:r>
              <a:rPr sz="3200" b="1" spc="-15" dirty="0">
                <a:solidFill>
                  <a:srgbClr val="0D0D0D"/>
                </a:solidFill>
                <a:latin typeface="Carlito"/>
                <a:cs typeface="Carlito"/>
              </a:rPr>
              <a:t>yüzden 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çeldiricilere</a:t>
            </a:r>
            <a:r>
              <a:rPr sz="3200" b="1" spc="-3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3200" b="1" spc="-80" dirty="0">
                <a:solidFill>
                  <a:srgbClr val="0D0D0D"/>
                </a:solidFill>
                <a:latin typeface="Carlito"/>
                <a:cs typeface="Carlito"/>
              </a:rPr>
              <a:t>DİKKAT.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18614" y="4184247"/>
            <a:ext cx="1976120" cy="2165350"/>
            <a:chOff x="6418614" y="4184247"/>
            <a:chExt cx="1976120" cy="2165350"/>
          </a:xfrm>
        </p:grpSpPr>
        <p:sp>
          <p:nvSpPr>
            <p:cNvPr id="5" name="object 5"/>
            <p:cNvSpPr/>
            <p:nvPr/>
          </p:nvSpPr>
          <p:spPr>
            <a:xfrm>
              <a:off x="6418614" y="4184247"/>
              <a:ext cx="1976120" cy="2165350"/>
            </a:xfrm>
            <a:custGeom>
              <a:avLst/>
              <a:gdLst/>
              <a:ahLst/>
              <a:cxnLst/>
              <a:rect l="l" t="t" r="r" b="b"/>
              <a:pathLst>
                <a:path w="1976120" h="2165350">
                  <a:moveTo>
                    <a:pt x="547710" y="0"/>
                  </a:moveTo>
                  <a:lnTo>
                    <a:pt x="0" y="1572725"/>
                  </a:lnTo>
                  <a:lnTo>
                    <a:pt x="1193983" y="2165132"/>
                  </a:lnTo>
                  <a:lnTo>
                    <a:pt x="1975712" y="589170"/>
                  </a:lnTo>
                  <a:lnTo>
                    <a:pt x="547710" y="0"/>
                  </a:lnTo>
                  <a:close/>
                </a:path>
              </a:pathLst>
            </a:custGeom>
            <a:solidFill>
              <a:srgbClr val="FDD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8138" y="4390895"/>
              <a:ext cx="1640384" cy="19309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28687" y="214375"/>
            <a:ext cx="1528699" cy="1357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8101" y="605980"/>
            <a:ext cx="3874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894" dirty="0">
                <a:latin typeface="Times New Roman"/>
                <a:cs typeface="Times New Roman"/>
              </a:rPr>
              <a:t> </a:t>
            </a:r>
            <a:r>
              <a:rPr sz="3600" spc="-20" dirty="0"/>
              <a:t>TEST</a:t>
            </a:r>
            <a:r>
              <a:rPr sz="3600" spc="-90" dirty="0"/>
              <a:t> </a:t>
            </a:r>
            <a:r>
              <a:rPr sz="3600" spc="-15" dirty="0"/>
              <a:t>ÇÖZERKEN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3738"/>
            <a:ext cx="7828280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D0D0D"/>
                </a:solidFill>
                <a:latin typeface="Carlito"/>
                <a:cs typeface="Carlito"/>
              </a:rPr>
              <a:t>- </a:t>
            </a:r>
            <a:r>
              <a:rPr sz="2400" b="1" spc="-5" dirty="0">
                <a:solidFill>
                  <a:srgbClr val="0D0D0D"/>
                </a:solidFill>
                <a:latin typeface="Carlito"/>
                <a:cs typeface="Carlito"/>
              </a:rPr>
              <a:t>Anlamadığın </a:t>
            </a:r>
            <a:r>
              <a:rPr sz="2400" b="1" dirty="0">
                <a:solidFill>
                  <a:srgbClr val="0D0D0D"/>
                </a:solidFill>
                <a:latin typeface="Carlito"/>
                <a:cs typeface="Carlito"/>
              </a:rPr>
              <a:t>her </a:t>
            </a:r>
            <a:r>
              <a:rPr sz="2400" b="1" spc="-10" dirty="0">
                <a:solidFill>
                  <a:srgbClr val="0D0D0D"/>
                </a:solidFill>
                <a:latin typeface="Carlito"/>
                <a:cs typeface="Carlito"/>
              </a:rPr>
              <a:t>soruya</a:t>
            </a:r>
            <a:r>
              <a:rPr sz="2400"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2400" b="1" i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“bu </a:t>
            </a:r>
            <a:r>
              <a:rPr sz="2400" b="1" i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soru </a:t>
            </a:r>
            <a:r>
              <a:rPr sz="2400" b="1" i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yanlış”</a:t>
            </a:r>
            <a:r>
              <a:rPr sz="2400" b="1" i="1" spc="-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arlito"/>
                <a:cs typeface="Carlito"/>
              </a:rPr>
              <a:t>demek</a:t>
            </a:r>
            <a:r>
              <a:rPr sz="2400" b="1" spc="-1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D0D0D"/>
                </a:solidFill>
                <a:latin typeface="Carlito"/>
                <a:cs typeface="Carlito"/>
              </a:rPr>
              <a:t>çözüm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tabLst>
                <a:tab pos="4648200" algn="l"/>
              </a:tabLst>
            </a:pPr>
            <a:r>
              <a:rPr sz="2400" b="1" spc="-30" dirty="0">
                <a:solidFill>
                  <a:srgbClr val="0D0D0D"/>
                </a:solidFill>
                <a:latin typeface="Carlito"/>
                <a:cs typeface="Carlito"/>
              </a:rPr>
              <a:t>değildir.</a:t>
            </a:r>
            <a:r>
              <a:rPr sz="24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Unutmayın</a:t>
            </a:r>
            <a:r>
              <a:rPr sz="2400" b="1" i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ki,</a:t>
            </a:r>
            <a:r>
              <a:rPr sz="2400" b="1" i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göreviniz;	</a:t>
            </a:r>
            <a:r>
              <a:rPr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“yanlış soruları”</a:t>
            </a:r>
            <a:r>
              <a:rPr sz="2400" b="1" i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bulmak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400" u="heavy" spc="-6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değil, </a:t>
            </a:r>
            <a:r>
              <a:rPr sz="2400" b="1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“doğru </a:t>
            </a:r>
            <a:r>
              <a:rPr sz="24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cevapları”</a:t>
            </a:r>
            <a:r>
              <a:rPr sz="2400" b="1" i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i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bulmaktır.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400" dirty="0">
                <a:solidFill>
                  <a:srgbClr val="0D0D0D"/>
                </a:solidFill>
                <a:latin typeface="Carlito"/>
                <a:cs typeface="Carlito"/>
              </a:rPr>
              <a:t>-	</a:t>
            </a:r>
            <a:r>
              <a:rPr sz="2400" b="1" spc="-20" dirty="0">
                <a:solidFill>
                  <a:srgbClr val="0D0D0D"/>
                </a:solidFill>
                <a:latin typeface="Carlito"/>
                <a:cs typeface="Carlito"/>
              </a:rPr>
              <a:t>Paragraf </a:t>
            </a:r>
            <a:r>
              <a:rPr sz="2400" b="1" spc="-5" dirty="0">
                <a:solidFill>
                  <a:srgbClr val="0D0D0D"/>
                </a:solidFill>
                <a:latin typeface="Carlito"/>
                <a:cs typeface="Carlito"/>
              </a:rPr>
              <a:t>tipli sorularda </a:t>
            </a:r>
            <a:r>
              <a:rPr sz="2400" b="1" spc="-10" dirty="0">
                <a:solidFill>
                  <a:srgbClr val="0D0D0D"/>
                </a:solidFill>
                <a:latin typeface="Carlito"/>
                <a:cs typeface="Carlito"/>
              </a:rPr>
              <a:t>genellikle</a:t>
            </a:r>
            <a:r>
              <a:rPr sz="2400"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2400" b="1" i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paragraftan </a:t>
            </a:r>
            <a:r>
              <a:rPr sz="2400" b="1" i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önce</a:t>
            </a:r>
            <a:r>
              <a:rPr sz="2400" b="1" i="1" u="heavy" spc="-4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2400" b="1" i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soru</a:t>
            </a:r>
            <a:endParaRPr sz="2400">
              <a:latin typeface="Carlito"/>
              <a:cs typeface="Carlito"/>
            </a:endParaRPr>
          </a:p>
          <a:p>
            <a:pPr marL="355600" marR="1221105" indent="-635">
              <a:lnSpc>
                <a:spcPct val="100000"/>
              </a:lnSpc>
            </a:pPr>
            <a:r>
              <a:rPr sz="2400" u="heavy" spc="-60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2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kökünün </a:t>
            </a:r>
            <a:r>
              <a:rPr sz="2400" b="1" i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okunması </a:t>
            </a:r>
            <a:r>
              <a:rPr sz="2400" b="1" spc="-15" dirty="0">
                <a:solidFill>
                  <a:srgbClr val="0D0D0D"/>
                </a:solidFill>
                <a:latin typeface="Carlito"/>
                <a:cs typeface="Carlito"/>
              </a:rPr>
              <a:t>paragrafın </a:t>
            </a:r>
            <a:r>
              <a:rPr sz="2400" b="1" spc="-5" dirty="0">
                <a:solidFill>
                  <a:srgbClr val="0D0D0D"/>
                </a:solidFill>
                <a:latin typeface="Carlito"/>
                <a:cs typeface="Carlito"/>
              </a:rPr>
              <a:t>ikinci </a:t>
            </a:r>
            <a:r>
              <a:rPr sz="2400" b="1" spc="-30" dirty="0">
                <a:solidFill>
                  <a:srgbClr val="0D0D0D"/>
                </a:solidFill>
                <a:latin typeface="Carlito"/>
                <a:cs typeface="Carlito"/>
              </a:rPr>
              <a:t>kez </a:t>
            </a:r>
            <a:r>
              <a:rPr sz="2400" b="1" spc="-5" dirty="0">
                <a:solidFill>
                  <a:srgbClr val="0D0D0D"/>
                </a:solidFill>
                <a:latin typeface="Carlito"/>
                <a:cs typeface="Carlito"/>
              </a:rPr>
              <a:t>okunması  zorunluluğunu büyük ölçüde</a:t>
            </a:r>
            <a:r>
              <a:rPr sz="2400" b="1" spc="-3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400" b="1" spc="-40" dirty="0">
                <a:solidFill>
                  <a:srgbClr val="0D0D0D"/>
                </a:solidFill>
                <a:latin typeface="Carlito"/>
                <a:cs typeface="Carlito"/>
              </a:rPr>
              <a:t>önler.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47040" algn="l"/>
              </a:tabLst>
            </a:pPr>
            <a:r>
              <a:rPr sz="2400" b="1" dirty="0">
                <a:solidFill>
                  <a:srgbClr val="0D0D0D"/>
                </a:solidFill>
                <a:latin typeface="Carlito"/>
                <a:cs typeface="Carlito"/>
              </a:rPr>
              <a:t>-	Soru </a:t>
            </a:r>
            <a:r>
              <a:rPr sz="2400" b="1" spc="-15" dirty="0">
                <a:solidFill>
                  <a:srgbClr val="0D0D0D"/>
                </a:solidFill>
                <a:latin typeface="Carlito"/>
                <a:cs typeface="Carlito"/>
              </a:rPr>
              <a:t>kökünü okuyan </a:t>
            </a:r>
            <a:r>
              <a:rPr sz="2400" b="1" spc="-5" dirty="0">
                <a:solidFill>
                  <a:srgbClr val="0D0D0D"/>
                </a:solidFill>
                <a:latin typeface="Carlito"/>
                <a:cs typeface="Carlito"/>
              </a:rPr>
              <a:t>zihin,</a:t>
            </a:r>
            <a:r>
              <a:rPr sz="2400" b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heavy" spc="-1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paragrafı okurken </a:t>
            </a:r>
            <a:r>
              <a:rPr sz="2400"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cevabı</a:t>
            </a:r>
            <a:r>
              <a:rPr sz="2400" b="1" u="heavy" spc="-5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bulma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400" u="heavy" spc="-60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eğiliminde</a:t>
            </a:r>
            <a:r>
              <a:rPr sz="2400"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heavy" spc="-4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olur.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5125" y="285750"/>
            <a:ext cx="1862201" cy="1357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2937" y="0"/>
            <a:ext cx="1692275" cy="1786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30478"/>
            <a:ext cx="5245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894" dirty="0">
                <a:latin typeface="Times New Roman"/>
                <a:cs typeface="Times New Roman"/>
              </a:rPr>
              <a:t> </a:t>
            </a:r>
            <a:r>
              <a:rPr sz="3600" spc="-20" dirty="0"/>
              <a:t>TEST</a:t>
            </a:r>
            <a:r>
              <a:rPr sz="3600" spc="-90" dirty="0"/>
              <a:t> </a:t>
            </a:r>
            <a:r>
              <a:rPr sz="3600" spc="-15" dirty="0"/>
              <a:t>ÇÖZERKEN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42"/>
            <a:ext cx="7712075" cy="373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3200" dirty="0">
                <a:solidFill>
                  <a:srgbClr val="0D0D0D"/>
                </a:solidFill>
                <a:latin typeface="Carlito"/>
                <a:cs typeface="Carlito"/>
              </a:rPr>
              <a:t>-	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Öncelikle </a:t>
            </a: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sorunun 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okunup </a:t>
            </a: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anlaşılması</a:t>
            </a:r>
            <a:r>
              <a:rPr sz="3200" b="1" spc="-1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daha</a:t>
            </a:r>
            <a:endParaRPr sz="32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3200" u="heavy" spc="-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sonra </a:t>
            </a:r>
            <a:r>
              <a:rPr sz="32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cevabın </a:t>
            </a:r>
            <a:r>
              <a:rPr sz="32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düşünülmesi</a:t>
            </a:r>
            <a:r>
              <a:rPr sz="3200" b="1" i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i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gerekir.</a:t>
            </a:r>
            <a:endParaRPr sz="3200" dirty="0">
              <a:latin typeface="Carlito"/>
              <a:cs typeface="Carlito"/>
            </a:endParaRPr>
          </a:p>
          <a:p>
            <a:pPr marL="103505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- Soruyu </a:t>
            </a:r>
            <a:r>
              <a:rPr sz="3200" b="1" spc="-20" dirty="0">
                <a:solidFill>
                  <a:srgbClr val="0D0D0D"/>
                </a:solidFill>
                <a:latin typeface="Carlito"/>
                <a:cs typeface="Carlito"/>
              </a:rPr>
              <a:t>okurken </a:t>
            </a:r>
            <a:r>
              <a:rPr sz="3200" b="1" spc="-15" dirty="0">
                <a:solidFill>
                  <a:srgbClr val="0D0D0D"/>
                </a:solidFill>
                <a:latin typeface="Carlito"/>
                <a:cs typeface="Carlito"/>
              </a:rPr>
              <a:t>cevabı</a:t>
            </a:r>
            <a:r>
              <a:rPr sz="3200" b="1" spc="-4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3200" b="1" spc="-15" dirty="0">
                <a:solidFill>
                  <a:srgbClr val="0D0D0D"/>
                </a:solidFill>
                <a:latin typeface="Carlito"/>
                <a:cs typeface="Carlito"/>
              </a:rPr>
              <a:t>kesinlikle</a:t>
            </a:r>
            <a:endParaRPr sz="3200" dirty="0">
              <a:latin typeface="Carlito"/>
              <a:cs typeface="Carlito"/>
            </a:endParaRPr>
          </a:p>
          <a:p>
            <a:pPr marL="355600" marR="346075">
              <a:lnSpc>
                <a:spcPct val="100000"/>
              </a:lnSpc>
            </a:pP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düşünmeyin. </a:t>
            </a: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Her iki 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durumun</a:t>
            </a:r>
            <a:r>
              <a:rPr sz="3200" b="1" spc="-8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birbirinden  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ayrılması</a:t>
            </a:r>
            <a:r>
              <a:rPr sz="3200" b="1" spc="-1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3200" b="1" spc="-50" dirty="0">
                <a:solidFill>
                  <a:srgbClr val="0D0D0D"/>
                </a:solidFill>
                <a:latin typeface="Carlito"/>
                <a:cs typeface="Carlito"/>
              </a:rPr>
              <a:t>gerekir.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 dirty="0">
              <a:latin typeface="Carlito"/>
              <a:cs typeface="Carlito"/>
            </a:endParaRPr>
          </a:p>
          <a:p>
            <a:pPr marR="165735" algn="ctr">
              <a:lnSpc>
                <a:spcPct val="100000"/>
              </a:lnSpc>
              <a:spcBef>
                <a:spcPts val="5"/>
              </a:spcBef>
            </a:pPr>
            <a:r>
              <a:rPr sz="3200" u="heavy" spc="-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heavy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ÜÇLÜ </a:t>
            </a:r>
            <a:r>
              <a:rPr sz="3200" b="1" i="1" u="heavy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AŞAMAYI</a:t>
            </a:r>
            <a:r>
              <a:rPr sz="32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32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UNUTMA!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8478" y="0"/>
            <a:ext cx="2015807" cy="173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6503" y="367470"/>
            <a:ext cx="432498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100" dirty="0">
                <a:latin typeface="Times New Roman"/>
                <a:cs typeface="Times New Roman"/>
              </a:rPr>
              <a:t> </a:t>
            </a:r>
            <a:r>
              <a:rPr spc="-25" dirty="0"/>
              <a:t>ÜÇLÜ</a:t>
            </a:r>
            <a:r>
              <a:rPr spc="-80" dirty="0"/>
              <a:t> </a:t>
            </a:r>
            <a:r>
              <a:rPr spc="-10" dirty="0"/>
              <a:t>AŞAMA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642"/>
            <a:ext cx="14452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sz="3200" b="1" spc="-35" dirty="0">
                <a:solidFill>
                  <a:srgbClr val="FF0000"/>
                </a:solidFill>
                <a:latin typeface="Carlito"/>
                <a:cs typeface="Carlito"/>
              </a:rPr>
              <a:t>K</a:t>
            </a:r>
            <a:r>
              <a:rPr sz="3200" b="1" dirty="0">
                <a:solidFill>
                  <a:srgbClr val="FF0000"/>
                </a:solidFill>
                <a:latin typeface="Carlito"/>
                <a:cs typeface="Carlito"/>
              </a:rPr>
              <a:t>U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363848"/>
            <a:ext cx="1521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dirty="0">
                <a:solidFill>
                  <a:srgbClr val="00AF50"/>
                </a:solidFill>
                <a:latin typeface="Carlito"/>
                <a:cs typeface="Carlito"/>
              </a:rPr>
              <a:t>ANLA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119878"/>
            <a:ext cx="2054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5" dirty="0">
                <a:solidFill>
                  <a:srgbClr val="C00000"/>
                </a:solidFill>
                <a:latin typeface="Carlito"/>
                <a:cs typeface="Carlito"/>
              </a:rPr>
              <a:t>UYGULA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81884" y="1224068"/>
            <a:ext cx="1854224" cy="1460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7115" y="3003227"/>
            <a:ext cx="1181541" cy="1221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2888" y="4643443"/>
            <a:ext cx="1238852" cy="1292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089" y="461594"/>
            <a:ext cx="560674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100" dirty="0">
                <a:latin typeface="Times New Roman"/>
                <a:cs typeface="Times New Roman"/>
              </a:rPr>
              <a:t> </a:t>
            </a:r>
            <a:r>
              <a:rPr spc="-30" dirty="0"/>
              <a:t>TEST</a:t>
            </a:r>
            <a:r>
              <a:rPr spc="-40" dirty="0"/>
              <a:t> </a:t>
            </a:r>
            <a:r>
              <a:rPr spc="-20" dirty="0"/>
              <a:t>ÇÖZERKEN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088" y="1387601"/>
            <a:ext cx="7653020" cy="29038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9375" marR="5080" indent="-67310">
              <a:lnSpc>
                <a:spcPts val="3460"/>
              </a:lnSpc>
              <a:spcBef>
                <a:spcPts val="535"/>
              </a:spcBef>
            </a:pPr>
            <a:r>
              <a:rPr sz="3200" spc="-70" dirty="0">
                <a:solidFill>
                  <a:srgbClr val="0D0D0D"/>
                </a:solidFill>
                <a:latin typeface="Carlito"/>
                <a:cs typeface="Carlito"/>
              </a:rPr>
              <a:t>-Test </a:t>
            </a:r>
            <a:r>
              <a:rPr sz="3200" spc="-35" dirty="0">
                <a:solidFill>
                  <a:srgbClr val="0D0D0D"/>
                </a:solidFill>
                <a:latin typeface="Carlito"/>
                <a:cs typeface="Carlito"/>
              </a:rPr>
              <a:t>çözerken </a:t>
            </a:r>
            <a:r>
              <a:rPr sz="3200" spc="-5" dirty="0">
                <a:solidFill>
                  <a:srgbClr val="0D0D0D"/>
                </a:solidFill>
                <a:latin typeface="Carlito"/>
                <a:cs typeface="Carlito"/>
              </a:rPr>
              <a:t>sorunun doğru cevabını bulmak  </a:t>
            </a:r>
            <a:r>
              <a:rPr sz="3200" spc="-15" dirty="0">
                <a:solidFill>
                  <a:srgbClr val="0D0D0D"/>
                </a:solidFill>
                <a:latin typeface="Carlito"/>
                <a:cs typeface="Carlito"/>
              </a:rPr>
              <a:t>kadar </a:t>
            </a:r>
            <a:r>
              <a:rPr sz="3200" spc="-5" dirty="0">
                <a:solidFill>
                  <a:srgbClr val="0D0D0D"/>
                </a:solidFill>
                <a:latin typeface="Carlito"/>
                <a:cs typeface="Carlito"/>
              </a:rPr>
              <a:t>önemli bir </a:t>
            </a:r>
            <a:r>
              <a:rPr sz="3200" spc="-10" dirty="0">
                <a:solidFill>
                  <a:srgbClr val="0D0D0D"/>
                </a:solidFill>
                <a:latin typeface="Carlito"/>
                <a:cs typeface="Carlito"/>
              </a:rPr>
              <a:t>diğer </a:t>
            </a:r>
            <a:r>
              <a:rPr sz="3200" spc="-5" dirty="0">
                <a:solidFill>
                  <a:srgbClr val="0D0D0D"/>
                </a:solidFill>
                <a:latin typeface="Carlito"/>
                <a:cs typeface="Carlito"/>
              </a:rPr>
              <a:t>durum da</a:t>
            </a:r>
            <a:r>
              <a:rPr sz="3200" spc="9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3200" b="1" i="1" u="heavy" spc="-1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cevap</a:t>
            </a:r>
            <a:endParaRPr sz="3200">
              <a:latin typeface="Carlito"/>
              <a:cs typeface="Carlito"/>
            </a:endParaRPr>
          </a:p>
          <a:p>
            <a:pPr marL="79375">
              <a:lnSpc>
                <a:spcPts val="3400"/>
              </a:lnSpc>
            </a:pPr>
            <a:r>
              <a:rPr sz="3200" u="heavy" spc="-80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olamayacak şıkların tespit</a:t>
            </a:r>
            <a:r>
              <a:rPr sz="3200" b="1" i="1" u="heavy" spc="-8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3200" b="1" i="1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edilmesidir</a:t>
            </a: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.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Carlito"/>
              <a:cs typeface="Carlito"/>
            </a:endParaRPr>
          </a:p>
          <a:p>
            <a:pPr marL="79375" marR="259715">
              <a:lnSpc>
                <a:spcPts val="3460"/>
              </a:lnSpc>
            </a:pPr>
            <a:r>
              <a:rPr sz="3200" spc="-30" dirty="0">
                <a:solidFill>
                  <a:srgbClr val="0D0D0D"/>
                </a:solidFill>
                <a:latin typeface="Carlito"/>
                <a:cs typeface="Carlito"/>
              </a:rPr>
              <a:t>-Yanlış </a:t>
            </a:r>
            <a:r>
              <a:rPr sz="3200" spc="-5" dirty="0">
                <a:solidFill>
                  <a:srgbClr val="0D0D0D"/>
                </a:solidFill>
                <a:latin typeface="Carlito"/>
                <a:cs typeface="Carlito"/>
              </a:rPr>
              <a:t>şıkları </a:t>
            </a:r>
            <a:r>
              <a:rPr sz="3200" dirty="0">
                <a:solidFill>
                  <a:srgbClr val="0D0D0D"/>
                </a:solidFill>
                <a:latin typeface="Carlito"/>
                <a:cs typeface="Carlito"/>
              </a:rPr>
              <a:t>elemek </a:t>
            </a:r>
            <a:r>
              <a:rPr sz="3200" spc="-5" dirty="0">
                <a:solidFill>
                  <a:srgbClr val="0D0D0D"/>
                </a:solidFill>
                <a:latin typeface="Carlito"/>
                <a:cs typeface="Carlito"/>
              </a:rPr>
              <a:t>doğru </a:t>
            </a:r>
            <a:r>
              <a:rPr sz="3200" spc="-10" dirty="0">
                <a:solidFill>
                  <a:srgbClr val="0D0D0D"/>
                </a:solidFill>
                <a:latin typeface="Carlito"/>
                <a:cs typeface="Carlito"/>
              </a:rPr>
              <a:t>cevabı </a:t>
            </a:r>
            <a:r>
              <a:rPr sz="3200" spc="-5" dirty="0">
                <a:solidFill>
                  <a:srgbClr val="0D0D0D"/>
                </a:solidFill>
                <a:latin typeface="Carlito"/>
                <a:cs typeface="Carlito"/>
              </a:rPr>
              <a:t>bulmanızı  </a:t>
            </a:r>
            <a:r>
              <a:rPr sz="3200" spc="-40" dirty="0">
                <a:solidFill>
                  <a:srgbClr val="0D0D0D"/>
                </a:solidFill>
                <a:latin typeface="Carlito"/>
                <a:cs typeface="Carlito"/>
              </a:rPr>
              <a:t>kolaylaştırır.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0499" y="4429107"/>
            <a:ext cx="1870248" cy="1320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1" y="530478"/>
            <a:ext cx="547611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SORUNUN</a:t>
            </a:r>
            <a:r>
              <a:rPr sz="3600" spc="-70" dirty="0"/>
              <a:t> </a:t>
            </a:r>
            <a:r>
              <a:rPr sz="3600" spc="-35" dirty="0"/>
              <a:t>CEVABI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7642"/>
            <a:ext cx="761809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30" dirty="0">
                <a:solidFill>
                  <a:srgbClr val="0D0D0D"/>
                </a:solidFill>
                <a:latin typeface="Carlito"/>
                <a:cs typeface="Carlito"/>
              </a:rPr>
              <a:t>Şayet </a:t>
            </a: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4 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seçenekten </a:t>
            </a:r>
            <a:r>
              <a:rPr sz="3200" b="1" spc="-15" dirty="0">
                <a:solidFill>
                  <a:srgbClr val="0D0D0D"/>
                </a:solidFill>
                <a:latin typeface="Carlito"/>
                <a:cs typeface="Carlito"/>
              </a:rPr>
              <a:t>3’ünün </a:t>
            </a:r>
            <a:r>
              <a:rPr sz="3200" b="1" spc="-20" dirty="0">
                <a:solidFill>
                  <a:srgbClr val="0D0D0D"/>
                </a:solidFill>
                <a:latin typeface="Carlito"/>
                <a:cs typeface="Carlito"/>
              </a:rPr>
              <a:t>kesin</a:t>
            </a:r>
            <a:r>
              <a:rPr sz="3200" b="1" spc="-3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0D0D0D"/>
                </a:solidFill>
                <a:latin typeface="Carlito"/>
                <a:cs typeface="Carlito"/>
              </a:rPr>
              <a:t>yanlış</a:t>
            </a:r>
            <a:endParaRPr sz="32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olduğunu 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biliyorsanız,</a:t>
            </a:r>
            <a:r>
              <a:rPr sz="32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cevabı </a:t>
            </a:r>
            <a:r>
              <a:rPr sz="32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bilmeseniz</a:t>
            </a:r>
            <a:r>
              <a:rPr sz="3200" b="1" i="1" u="heavy" spc="-1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de</a:t>
            </a:r>
            <a:endParaRPr sz="32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3200" u="heavy" spc="-8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geriye </a:t>
            </a:r>
            <a:r>
              <a:rPr sz="32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kalan </a:t>
            </a:r>
            <a:r>
              <a:rPr sz="32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seçenek </a:t>
            </a:r>
            <a:r>
              <a:rPr sz="32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doğru</a:t>
            </a:r>
            <a:r>
              <a:rPr sz="32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i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cevaptır.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800" y="4724400"/>
            <a:ext cx="1665932" cy="1623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344" y="564007"/>
            <a:ext cx="7800340" cy="3118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0805" algn="ctr">
              <a:lnSpc>
                <a:spcPct val="100000"/>
              </a:lnSpc>
              <a:spcBef>
                <a:spcPts val="105"/>
              </a:spcBef>
            </a:pPr>
            <a:r>
              <a:rPr sz="3200" u="heavy" spc="-8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ALTINI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ÇİZMEK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Carlito"/>
              <a:cs typeface="Carlito"/>
            </a:endParaRPr>
          </a:p>
          <a:p>
            <a:pPr marL="171450" marR="5080" indent="-67310">
              <a:lnSpc>
                <a:spcPct val="100000"/>
              </a:lnSpc>
            </a:pP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-Her </a:t>
            </a:r>
            <a:r>
              <a:rPr sz="3200" b="1" spc="-10" dirty="0">
                <a:solidFill>
                  <a:srgbClr val="0D0D0D"/>
                </a:solidFill>
                <a:latin typeface="Carlito"/>
                <a:cs typeface="Carlito"/>
              </a:rPr>
              <a:t>kelimenin </a:t>
            </a: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altını</a:t>
            </a:r>
            <a:r>
              <a:rPr sz="3200" b="1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çizmeyin.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Bu 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durum, </a:t>
            </a:r>
            <a:r>
              <a:rPr sz="3200" b="1" spc="-15" dirty="0">
                <a:solidFill>
                  <a:srgbClr val="0D0D0D"/>
                </a:solidFill>
                <a:latin typeface="Carlito"/>
                <a:cs typeface="Carlito"/>
              </a:rPr>
              <a:t>size  </a:t>
            </a:r>
            <a:r>
              <a:rPr sz="3200" b="1" spc="-10" dirty="0">
                <a:solidFill>
                  <a:srgbClr val="0D0D0D"/>
                </a:solidFill>
                <a:latin typeface="Carlito"/>
                <a:cs typeface="Carlito"/>
              </a:rPr>
              <a:t>zaman</a:t>
            </a:r>
            <a:r>
              <a:rPr sz="3200" b="1" spc="-3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3200" b="1" spc="-40" dirty="0">
                <a:solidFill>
                  <a:srgbClr val="0D0D0D"/>
                </a:solidFill>
                <a:latin typeface="Carlito"/>
                <a:cs typeface="Carlito"/>
              </a:rPr>
              <a:t>kaybettirir.</a:t>
            </a:r>
            <a:endParaRPr sz="3200">
              <a:latin typeface="Carlito"/>
              <a:cs typeface="Carlito"/>
            </a:endParaRPr>
          </a:p>
          <a:p>
            <a:pPr marL="171450" marR="21590" indent="-159385">
              <a:lnSpc>
                <a:spcPct val="100000"/>
              </a:lnSpc>
              <a:spcBef>
                <a:spcPts val="765"/>
              </a:spcBef>
            </a:pP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-Sadece</a:t>
            </a:r>
            <a:r>
              <a:rPr sz="3200" b="1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soru </a:t>
            </a:r>
            <a:r>
              <a:rPr sz="3200"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köklerinin </a:t>
            </a:r>
            <a:r>
              <a:rPr sz="3200" b="1" spc="-15" dirty="0">
                <a:solidFill>
                  <a:srgbClr val="0D0D0D"/>
                </a:solidFill>
                <a:latin typeface="Carlito"/>
                <a:cs typeface="Carlito"/>
              </a:rPr>
              <a:t>ve 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önemli </a:t>
            </a:r>
            <a:r>
              <a:rPr sz="3200" b="1" spc="-10" dirty="0">
                <a:solidFill>
                  <a:srgbClr val="0D0D0D"/>
                </a:solidFill>
                <a:latin typeface="Carlito"/>
                <a:cs typeface="Carlito"/>
              </a:rPr>
              <a:t>gördüğünüz  diğer</a:t>
            </a:r>
            <a:r>
              <a:rPr sz="3200"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ipuçlarının</a:t>
            </a: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 altını</a:t>
            </a:r>
            <a:r>
              <a:rPr sz="3200" b="1" spc="-8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çiziniz.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29375" y="4167760"/>
            <a:ext cx="1917558" cy="1952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8780" y="4000474"/>
            <a:ext cx="1855609" cy="2130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6714" y="564007"/>
            <a:ext cx="58413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800" dirty="0">
                <a:latin typeface="Times New Roman"/>
                <a:cs typeface="Times New Roman"/>
              </a:rPr>
              <a:t> </a:t>
            </a:r>
            <a:r>
              <a:rPr sz="3200" dirty="0"/>
              <a:t>SORU İLE İŞİNİZ NE </a:t>
            </a:r>
            <a:r>
              <a:rPr sz="3200" spc="-5" dirty="0"/>
              <a:t>ZAMAN</a:t>
            </a:r>
            <a:r>
              <a:rPr sz="3200" spc="-60" dirty="0"/>
              <a:t> </a:t>
            </a:r>
            <a:r>
              <a:rPr sz="3200" dirty="0"/>
              <a:t>BİTER?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3738"/>
            <a:ext cx="793242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i="1" spc="-5" dirty="0">
                <a:solidFill>
                  <a:srgbClr val="00AF50"/>
                </a:solidFill>
                <a:latin typeface="Carlito"/>
                <a:cs typeface="Carlito"/>
              </a:rPr>
              <a:t>Soruyu kitapçık </a:t>
            </a:r>
            <a:r>
              <a:rPr sz="2400" b="1" i="1" spc="-10" dirty="0">
                <a:solidFill>
                  <a:srgbClr val="00AF50"/>
                </a:solidFill>
                <a:latin typeface="Carlito"/>
                <a:cs typeface="Carlito"/>
              </a:rPr>
              <a:t>üzerinde </a:t>
            </a:r>
            <a:r>
              <a:rPr sz="2400" b="1" i="1" spc="-15" dirty="0">
                <a:solidFill>
                  <a:srgbClr val="00AF50"/>
                </a:solidFill>
                <a:latin typeface="Carlito"/>
                <a:cs typeface="Carlito"/>
              </a:rPr>
              <a:t>çözmüş </a:t>
            </a:r>
            <a:r>
              <a:rPr sz="2400" b="1" i="1" spc="-5" dirty="0">
                <a:solidFill>
                  <a:srgbClr val="00AF50"/>
                </a:solidFill>
                <a:latin typeface="Carlito"/>
                <a:cs typeface="Carlito"/>
              </a:rPr>
              <a:t>olmak, </a:t>
            </a:r>
            <a:r>
              <a:rPr sz="2400" b="1" i="1" dirty="0">
                <a:solidFill>
                  <a:srgbClr val="00AF50"/>
                </a:solidFill>
                <a:latin typeface="Carlito"/>
                <a:cs typeface="Carlito"/>
              </a:rPr>
              <a:t>o </a:t>
            </a:r>
            <a:r>
              <a:rPr sz="2400" b="1" i="1" spc="-10" dirty="0">
                <a:solidFill>
                  <a:srgbClr val="00AF50"/>
                </a:solidFill>
                <a:latin typeface="Carlito"/>
                <a:cs typeface="Carlito"/>
              </a:rPr>
              <a:t>soruyla</a:t>
            </a:r>
            <a:r>
              <a:rPr sz="2400" b="1" i="1" spc="-50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00AF50"/>
                </a:solidFill>
                <a:latin typeface="Carlito"/>
                <a:cs typeface="Carlito"/>
              </a:rPr>
              <a:t>olan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400" b="1" i="1" spc="-5" dirty="0">
                <a:solidFill>
                  <a:srgbClr val="00AF50"/>
                </a:solidFill>
                <a:latin typeface="Carlito"/>
                <a:cs typeface="Carlito"/>
              </a:rPr>
              <a:t>işinizin bittiği </a:t>
            </a:r>
            <a:r>
              <a:rPr sz="2400" b="1" i="1" dirty="0">
                <a:solidFill>
                  <a:srgbClr val="00AF50"/>
                </a:solidFill>
                <a:latin typeface="Carlito"/>
                <a:cs typeface="Carlito"/>
              </a:rPr>
              <a:t>anlamına</a:t>
            </a:r>
            <a:r>
              <a:rPr sz="2400" b="1" i="1" spc="-5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00AF50"/>
                </a:solidFill>
                <a:latin typeface="Carlito"/>
                <a:cs typeface="Carlito"/>
              </a:rPr>
              <a:t>gelmez.</a:t>
            </a:r>
            <a:endParaRPr sz="240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i="1" spc="-10" dirty="0">
                <a:solidFill>
                  <a:srgbClr val="C00000"/>
                </a:solidFill>
                <a:latin typeface="Carlito"/>
                <a:cs typeface="Carlito"/>
              </a:rPr>
              <a:t>Soruyu </a:t>
            </a:r>
            <a:r>
              <a:rPr sz="2400" b="1" i="1" dirty="0">
                <a:solidFill>
                  <a:srgbClr val="C00000"/>
                </a:solidFill>
                <a:latin typeface="Carlito"/>
                <a:cs typeface="Carlito"/>
              </a:rPr>
              <a:t>doğru </a:t>
            </a:r>
            <a:r>
              <a:rPr sz="2400" b="1" i="1" spc="-15" dirty="0">
                <a:solidFill>
                  <a:srgbClr val="C00000"/>
                </a:solidFill>
                <a:latin typeface="Carlito"/>
                <a:cs typeface="Carlito"/>
              </a:rPr>
              <a:t>çözmek kadar </a:t>
            </a:r>
            <a:r>
              <a:rPr sz="2400" b="1" i="1" spc="-10" dirty="0">
                <a:solidFill>
                  <a:srgbClr val="C00000"/>
                </a:solidFill>
                <a:latin typeface="Carlito"/>
                <a:cs typeface="Carlito"/>
              </a:rPr>
              <a:t>optik forma </a:t>
            </a:r>
            <a:r>
              <a:rPr sz="2400" b="1" i="1" dirty="0">
                <a:solidFill>
                  <a:srgbClr val="C00000"/>
                </a:solidFill>
                <a:latin typeface="Carlito"/>
                <a:cs typeface="Carlito"/>
              </a:rPr>
              <a:t>doğru </a:t>
            </a:r>
            <a:r>
              <a:rPr sz="2400" b="1" i="1" spc="-15" dirty="0">
                <a:solidFill>
                  <a:srgbClr val="C00000"/>
                </a:solidFill>
                <a:latin typeface="Carlito"/>
                <a:cs typeface="Carlito"/>
              </a:rPr>
              <a:t>kodlamak </a:t>
            </a:r>
            <a:r>
              <a:rPr sz="2400" b="1" i="1" dirty="0">
                <a:solidFill>
                  <a:srgbClr val="C00000"/>
                </a:solidFill>
                <a:latin typeface="Carlito"/>
                <a:cs typeface="Carlito"/>
              </a:rPr>
              <a:t>da  </a:t>
            </a:r>
            <a:r>
              <a:rPr sz="2400" b="1" i="1" spc="-25" dirty="0">
                <a:solidFill>
                  <a:srgbClr val="C00000"/>
                </a:solidFill>
                <a:latin typeface="Carlito"/>
                <a:cs typeface="Carlito"/>
              </a:rPr>
              <a:t>önemlidir.</a:t>
            </a:r>
            <a:endParaRPr sz="24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i="1" spc="-15" dirty="0">
                <a:solidFill>
                  <a:srgbClr val="0D0D0D"/>
                </a:solidFill>
                <a:latin typeface="Carlito"/>
                <a:cs typeface="Carlito"/>
              </a:rPr>
              <a:t>Kodlama </a:t>
            </a:r>
            <a:r>
              <a:rPr sz="2400" b="1" i="1" spc="-5" dirty="0">
                <a:solidFill>
                  <a:srgbClr val="0D0D0D"/>
                </a:solidFill>
                <a:latin typeface="Carlito"/>
                <a:cs typeface="Carlito"/>
              </a:rPr>
              <a:t>her sorudan sonra</a:t>
            </a:r>
            <a:r>
              <a:rPr sz="2400" b="1" i="1" spc="-3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400" b="1" i="1" spc="-20" dirty="0">
                <a:solidFill>
                  <a:srgbClr val="0D0D0D"/>
                </a:solidFill>
                <a:latin typeface="Carlito"/>
                <a:cs typeface="Carlito"/>
              </a:rPr>
              <a:t>yapılmalıdır.</a:t>
            </a:r>
            <a:endParaRPr sz="24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i="1" spc="-15" dirty="0">
                <a:solidFill>
                  <a:srgbClr val="0D0D0D"/>
                </a:solidFill>
                <a:latin typeface="Carlito"/>
                <a:cs typeface="Carlito"/>
              </a:rPr>
              <a:t>Kodlama </a:t>
            </a:r>
            <a:r>
              <a:rPr sz="2400" b="1" i="1" spc="-5" dirty="0">
                <a:solidFill>
                  <a:srgbClr val="0D0D0D"/>
                </a:solidFill>
                <a:latin typeface="Carlito"/>
                <a:cs typeface="Carlito"/>
              </a:rPr>
              <a:t>için geçen süre </a:t>
            </a:r>
            <a:r>
              <a:rPr sz="2400" b="1" i="1" dirty="0">
                <a:solidFill>
                  <a:srgbClr val="0D0D0D"/>
                </a:solidFill>
                <a:latin typeface="Carlito"/>
                <a:cs typeface="Carlito"/>
              </a:rPr>
              <a:t>bir </a:t>
            </a:r>
            <a:r>
              <a:rPr sz="2400" b="1" i="1" spc="-5" dirty="0">
                <a:solidFill>
                  <a:srgbClr val="0D0D0D"/>
                </a:solidFill>
                <a:latin typeface="Carlito"/>
                <a:cs typeface="Carlito"/>
              </a:rPr>
              <a:t>ölçüde dinlenme</a:t>
            </a:r>
            <a:r>
              <a:rPr sz="2400" b="1" i="1" spc="-9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400" b="1" i="1" spc="-25" dirty="0">
                <a:solidFill>
                  <a:srgbClr val="0D0D0D"/>
                </a:solidFill>
                <a:latin typeface="Carlito"/>
                <a:cs typeface="Carlito"/>
              </a:rPr>
              <a:t>sürenizdir.</a:t>
            </a:r>
            <a:endParaRPr sz="2400">
              <a:latin typeface="Carlito"/>
              <a:cs typeface="Carlito"/>
            </a:endParaRPr>
          </a:p>
          <a:p>
            <a:pPr marL="355600" marR="484505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i="1" dirty="0">
                <a:solidFill>
                  <a:srgbClr val="0D0D0D"/>
                </a:solidFill>
                <a:latin typeface="Carlito"/>
                <a:cs typeface="Carlito"/>
              </a:rPr>
              <a:t>Bu </a:t>
            </a:r>
            <a:r>
              <a:rPr sz="2400" b="1" i="1" spc="-5" dirty="0">
                <a:solidFill>
                  <a:srgbClr val="0D0D0D"/>
                </a:solidFill>
                <a:latin typeface="Carlito"/>
                <a:cs typeface="Carlito"/>
              </a:rPr>
              <a:t>sürede, </a:t>
            </a:r>
            <a:r>
              <a:rPr sz="2400" b="1" i="1" spc="-10" dirty="0">
                <a:solidFill>
                  <a:srgbClr val="0D0D0D"/>
                </a:solidFill>
                <a:latin typeface="Carlito"/>
                <a:cs typeface="Carlito"/>
              </a:rPr>
              <a:t>zihniniz </a:t>
            </a:r>
            <a:r>
              <a:rPr sz="2400" b="1" i="1" spc="-15" dirty="0">
                <a:solidFill>
                  <a:srgbClr val="0D0D0D"/>
                </a:solidFill>
                <a:latin typeface="Carlito"/>
                <a:cs typeface="Carlito"/>
              </a:rPr>
              <a:t>başka </a:t>
            </a:r>
            <a:r>
              <a:rPr sz="2400" b="1" i="1" dirty="0">
                <a:solidFill>
                  <a:srgbClr val="0D0D0D"/>
                </a:solidFill>
                <a:latin typeface="Carlito"/>
                <a:cs typeface="Carlito"/>
              </a:rPr>
              <a:t>bir </a:t>
            </a:r>
            <a:r>
              <a:rPr sz="2400" b="1" i="1" spc="-5" dirty="0">
                <a:solidFill>
                  <a:srgbClr val="0D0D0D"/>
                </a:solidFill>
                <a:latin typeface="Carlito"/>
                <a:cs typeface="Carlito"/>
              </a:rPr>
              <a:t>soruya geçmenin hazırlığını  </a:t>
            </a:r>
            <a:r>
              <a:rPr sz="2400" b="1" i="1" spc="-35" dirty="0">
                <a:solidFill>
                  <a:srgbClr val="0D0D0D"/>
                </a:solidFill>
                <a:latin typeface="Carlito"/>
                <a:cs typeface="Carlito"/>
              </a:rPr>
              <a:t>yapar.</a:t>
            </a:r>
            <a:endParaRPr sz="2400">
              <a:latin typeface="Carlito"/>
              <a:cs typeface="Carlito"/>
            </a:endParaRPr>
          </a:p>
          <a:p>
            <a:pPr marL="355600" marR="1320165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i="1" spc="-5" dirty="0">
                <a:solidFill>
                  <a:srgbClr val="0D0D0D"/>
                </a:solidFill>
                <a:latin typeface="Carlito"/>
                <a:cs typeface="Carlito"/>
              </a:rPr>
              <a:t>Dolu </a:t>
            </a:r>
            <a:r>
              <a:rPr sz="2400" b="1" i="1" dirty="0">
                <a:solidFill>
                  <a:srgbClr val="0D0D0D"/>
                </a:solidFill>
                <a:latin typeface="Carlito"/>
                <a:cs typeface="Carlito"/>
              </a:rPr>
              <a:t>bir </a:t>
            </a:r>
            <a:r>
              <a:rPr sz="2400" b="1" i="1" spc="-15" dirty="0">
                <a:solidFill>
                  <a:srgbClr val="0D0D0D"/>
                </a:solidFill>
                <a:latin typeface="Carlito"/>
                <a:cs typeface="Carlito"/>
              </a:rPr>
              <a:t>cevap </a:t>
            </a:r>
            <a:r>
              <a:rPr sz="2400" b="1" i="1" spc="-10" dirty="0">
                <a:solidFill>
                  <a:srgbClr val="0D0D0D"/>
                </a:solidFill>
                <a:latin typeface="Carlito"/>
                <a:cs typeface="Carlito"/>
              </a:rPr>
              <a:t>kağıdı </a:t>
            </a:r>
            <a:r>
              <a:rPr sz="2400" b="1" i="1" dirty="0">
                <a:solidFill>
                  <a:srgbClr val="0D0D0D"/>
                </a:solidFill>
                <a:latin typeface="Carlito"/>
                <a:cs typeface="Carlito"/>
              </a:rPr>
              <a:t>da </a:t>
            </a:r>
            <a:r>
              <a:rPr sz="2400" b="1" i="1" spc="-15" dirty="0">
                <a:solidFill>
                  <a:srgbClr val="0D0D0D"/>
                </a:solidFill>
                <a:latin typeface="Carlito"/>
                <a:cs typeface="Carlito"/>
              </a:rPr>
              <a:t>kendinize </a:t>
            </a:r>
            <a:r>
              <a:rPr sz="2400" b="1" i="1" spc="-5" dirty="0">
                <a:solidFill>
                  <a:srgbClr val="0D0D0D"/>
                </a:solidFill>
                <a:latin typeface="Carlito"/>
                <a:cs typeface="Carlito"/>
              </a:rPr>
              <a:t>olan</a:t>
            </a:r>
            <a:r>
              <a:rPr sz="2400" b="1" i="1" spc="-12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0D0D0D"/>
                </a:solidFill>
                <a:latin typeface="Carlito"/>
                <a:cs typeface="Carlito"/>
              </a:rPr>
              <a:t>güveninizi  </a:t>
            </a:r>
            <a:r>
              <a:rPr sz="2400" b="1" i="1" spc="-20" dirty="0">
                <a:solidFill>
                  <a:srgbClr val="0D0D0D"/>
                </a:solidFill>
                <a:latin typeface="Carlito"/>
                <a:cs typeface="Carlito"/>
              </a:rPr>
              <a:t>arttıracaktır.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754" y="214168"/>
            <a:ext cx="1429835" cy="132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8954" y="461594"/>
            <a:ext cx="4554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none" dirty="0">
                <a:latin typeface="Carlito"/>
                <a:cs typeface="Carlito"/>
              </a:rPr>
              <a:t>ZAMAN</a:t>
            </a:r>
            <a:r>
              <a:rPr b="0" u="none" spc="-85" dirty="0">
                <a:latin typeface="Carlito"/>
                <a:cs typeface="Carlito"/>
              </a:rPr>
              <a:t> </a:t>
            </a:r>
            <a:r>
              <a:rPr b="0" u="none" dirty="0">
                <a:latin typeface="Carlito"/>
                <a:cs typeface="Carlito"/>
              </a:rPr>
              <a:t>KAZANMAK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874"/>
            <a:ext cx="7682865" cy="378269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67310">
              <a:lnSpc>
                <a:spcPct val="90000"/>
              </a:lnSpc>
              <a:spcBef>
                <a:spcPts val="490"/>
              </a:spcBef>
            </a:pPr>
            <a:r>
              <a:rPr sz="3200" dirty="0">
                <a:solidFill>
                  <a:srgbClr val="001F5F"/>
                </a:solidFill>
                <a:latin typeface="Carlito"/>
                <a:cs typeface="Carlito"/>
              </a:rPr>
              <a:t>-Zaman </a:t>
            </a:r>
            <a:r>
              <a:rPr sz="3200" spc="-15" dirty="0">
                <a:solidFill>
                  <a:srgbClr val="001F5F"/>
                </a:solidFill>
                <a:latin typeface="Carlito"/>
                <a:cs typeface="Carlito"/>
              </a:rPr>
              <a:t>kazanacağım diye </a:t>
            </a:r>
            <a:r>
              <a:rPr sz="3200" spc="-25" dirty="0">
                <a:solidFill>
                  <a:srgbClr val="001F5F"/>
                </a:solidFill>
                <a:latin typeface="Carlito"/>
                <a:cs typeface="Carlito"/>
              </a:rPr>
              <a:t>kodlamayı </a:t>
            </a:r>
            <a:r>
              <a:rPr sz="3200" spc="-5" dirty="0">
                <a:solidFill>
                  <a:srgbClr val="001F5F"/>
                </a:solidFill>
                <a:latin typeface="Carlito"/>
                <a:cs typeface="Carlito"/>
              </a:rPr>
              <a:t>sona  </a:t>
            </a:r>
            <a:r>
              <a:rPr sz="3200" spc="-10" dirty="0">
                <a:solidFill>
                  <a:srgbClr val="001F5F"/>
                </a:solidFill>
                <a:latin typeface="Carlito"/>
                <a:cs typeface="Carlito"/>
              </a:rPr>
              <a:t>bırakmak, </a:t>
            </a:r>
            <a:r>
              <a:rPr sz="3200" b="1" i="1" spc="-5" dirty="0">
                <a:solidFill>
                  <a:srgbClr val="001F5F"/>
                </a:solidFill>
                <a:latin typeface="Carlito"/>
                <a:cs typeface="Carlito"/>
              </a:rPr>
              <a:t>sınav sonrası yorgunluk ve </a:t>
            </a:r>
            <a:r>
              <a:rPr sz="3200" b="1" i="1" spc="-15" dirty="0">
                <a:solidFill>
                  <a:srgbClr val="001F5F"/>
                </a:solidFill>
                <a:latin typeface="Carlito"/>
                <a:cs typeface="Carlito"/>
              </a:rPr>
              <a:t>dikkat  </a:t>
            </a:r>
            <a:r>
              <a:rPr sz="3200" b="1" i="1" dirty="0">
                <a:solidFill>
                  <a:srgbClr val="001F5F"/>
                </a:solidFill>
                <a:latin typeface="Carlito"/>
                <a:cs typeface="Carlito"/>
              </a:rPr>
              <a:t>dağılmasının </a:t>
            </a:r>
            <a:r>
              <a:rPr sz="3200" b="1" i="1" spc="-5" dirty="0">
                <a:solidFill>
                  <a:srgbClr val="001F5F"/>
                </a:solidFill>
                <a:latin typeface="Carlito"/>
                <a:cs typeface="Carlito"/>
              </a:rPr>
              <a:t>fazlalığı sebebiyle </a:t>
            </a:r>
            <a:r>
              <a:rPr sz="3200" b="1" i="1" spc="-10" dirty="0">
                <a:solidFill>
                  <a:srgbClr val="001F5F"/>
                </a:solidFill>
                <a:latin typeface="Carlito"/>
                <a:cs typeface="Carlito"/>
              </a:rPr>
              <a:t>hatalı veya  eksik </a:t>
            </a:r>
            <a:r>
              <a:rPr sz="3200" b="1" i="1" spc="-15" dirty="0">
                <a:solidFill>
                  <a:srgbClr val="001F5F"/>
                </a:solidFill>
                <a:latin typeface="Carlito"/>
                <a:cs typeface="Carlito"/>
              </a:rPr>
              <a:t>kodlama </a:t>
            </a:r>
            <a:r>
              <a:rPr sz="3200" b="1" i="1" spc="-5" dirty="0">
                <a:solidFill>
                  <a:srgbClr val="001F5F"/>
                </a:solidFill>
                <a:latin typeface="Carlito"/>
                <a:cs typeface="Carlito"/>
              </a:rPr>
              <a:t>riskini </a:t>
            </a:r>
            <a:r>
              <a:rPr sz="3200" b="1" i="1" spc="-25" dirty="0">
                <a:solidFill>
                  <a:srgbClr val="001F5F"/>
                </a:solidFill>
                <a:latin typeface="Carlito"/>
                <a:cs typeface="Carlito"/>
              </a:rPr>
              <a:t>artırır, </a:t>
            </a:r>
            <a:r>
              <a:rPr sz="3200" b="1" i="1" spc="-10" dirty="0">
                <a:solidFill>
                  <a:srgbClr val="001F5F"/>
                </a:solidFill>
                <a:latin typeface="Carlito"/>
                <a:cs typeface="Carlito"/>
              </a:rPr>
              <a:t>kaydırma  </a:t>
            </a:r>
            <a:r>
              <a:rPr sz="3200" b="1" i="1" spc="-5" dirty="0">
                <a:solidFill>
                  <a:srgbClr val="001F5F"/>
                </a:solidFill>
                <a:latin typeface="Carlito"/>
                <a:cs typeface="Carlito"/>
              </a:rPr>
              <a:t>yapmanıza </a:t>
            </a:r>
            <a:r>
              <a:rPr sz="3200" b="1" i="1" dirty="0">
                <a:solidFill>
                  <a:srgbClr val="001F5F"/>
                </a:solidFill>
                <a:latin typeface="Carlito"/>
                <a:cs typeface="Carlito"/>
              </a:rPr>
              <a:t>yol</a:t>
            </a:r>
            <a:r>
              <a:rPr sz="3200" b="1" i="1" spc="-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200" b="1" i="1" spc="-30" dirty="0">
                <a:solidFill>
                  <a:srgbClr val="001F5F"/>
                </a:solidFill>
                <a:latin typeface="Carlito"/>
                <a:cs typeface="Carlito"/>
              </a:rPr>
              <a:t>açabilir.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Carlito"/>
              <a:cs typeface="Carlito"/>
            </a:endParaRPr>
          </a:p>
          <a:p>
            <a:pPr marL="355600" marR="277495" indent="-343535">
              <a:lnSpc>
                <a:spcPts val="3460"/>
              </a:lnSpc>
            </a:pPr>
            <a:r>
              <a:rPr sz="3200" dirty="0">
                <a:solidFill>
                  <a:srgbClr val="001F5F"/>
                </a:solidFill>
                <a:latin typeface="Carlito"/>
                <a:cs typeface="Carlito"/>
              </a:rPr>
              <a:t>-</a:t>
            </a:r>
            <a:r>
              <a:rPr sz="3200" b="1" i="1" dirty="0">
                <a:solidFill>
                  <a:srgbClr val="0D0D0D"/>
                </a:solidFill>
                <a:latin typeface="Carlito"/>
                <a:cs typeface="Carlito"/>
              </a:rPr>
              <a:t>Her </a:t>
            </a:r>
            <a:r>
              <a:rPr sz="3200" b="1" i="1" spc="-5" dirty="0">
                <a:solidFill>
                  <a:srgbClr val="0D0D0D"/>
                </a:solidFill>
                <a:latin typeface="Carlito"/>
                <a:cs typeface="Carlito"/>
              </a:rPr>
              <a:t>yıl </a:t>
            </a:r>
            <a:r>
              <a:rPr sz="3200" b="1" i="1" dirty="0">
                <a:solidFill>
                  <a:srgbClr val="0D0D0D"/>
                </a:solidFill>
                <a:latin typeface="Carlito"/>
                <a:cs typeface="Carlito"/>
              </a:rPr>
              <a:t>%0,5 adayın </a:t>
            </a:r>
            <a:r>
              <a:rPr sz="3200" b="1" i="1" spc="-10" dirty="0">
                <a:solidFill>
                  <a:srgbClr val="0D0D0D"/>
                </a:solidFill>
                <a:latin typeface="Carlito"/>
                <a:cs typeface="Carlito"/>
              </a:rPr>
              <a:t>kaydırma </a:t>
            </a:r>
            <a:r>
              <a:rPr sz="3200" b="1" i="1" spc="-5" dirty="0">
                <a:solidFill>
                  <a:srgbClr val="0D0D0D"/>
                </a:solidFill>
                <a:latin typeface="Carlito"/>
                <a:cs typeface="Carlito"/>
              </a:rPr>
              <a:t>hataları  nedeniyle </a:t>
            </a:r>
            <a:r>
              <a:rPr sz="3200" b="1" i="1" dirty="0">
                <a:solidFill>
                  <a:srgbClr val="0D0D0D"/>
                </a:solidFill>
                <a:latin typeface="Carlito"/>
                <a:cs typeface="Carlito"/>
              </a:rPr>
              <a:t>mağdur olduğunu</a:t>
            </a:r>
            <a:r>
              <a:rPr sz="3200" b="1" i="1" spc="-9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0D0D0D"/>
                </a:solidFill>
                <a:latin typeface="Carlito"/>
                <a:cs typeface="Carlito"/>
              </a:rPr>
              <a:t>unutmayınız.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43696" y="216860"/>
            <a:ext cx="1584202" cy="1415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688" y="5145161"/>
            <a:ext cx="1751899" cy="1374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9195" y="563702"/>
            <a:ext cx="53886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900" dirty="0">
                <a:latin typeface="Times New Roman"/>
                <a:cs typeface="Times New Roman"/>
              </a:rPr>
              <a:t> </a:t>
            </a:r>
            <a:r>
              <a:rPr sz="3600" spc="-5" dirty="0"/>
              <a:t>ZAMANI </a:t>
            </a:r>
            <a:r>
              <a:rPr sz="3600" dirty="0"/>
              <a:t>ETKİN</a:t>
            </a:r>
            <a:r>
              <a:rPr sz="3600" spc="-50" dirty="0"/>
              <a:t> </a:t>
            </a:r>
            <a:r>
              <a:rPr sz="3600" spc="-5" dirty="0"/>
              <a:t>KULLANMAK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42"/>
            <a:ext cx="8033384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65" dirty="0">
                <a:solidFill>
                  <a:srgbClr val="006FC0"/>
                </a:solidFill>
                <a:latin typeface="Carlito"/>
                <a:cs typeface="Carlito"/>
              </a:rPr>
              <a:t>Testi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iyi </a:t>
            </a:r>
            <a:r>
              <a:rPr sz="3200" b="1" spc="-10" dirty="0">
                <a:solidFill>
                  <a:srgbClr val="006FC0"/>
                </a:solidFill>
                <a:latin typeface="Carlito"/>
                <a:cs typeface="Carlito"/>
              </a:rPr>
              <a:t>çözmek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için sadece doğruları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bilmek  </a:t>
            </a:r>
            <a:r>
              <a:rPr sz="3200" b="1" spc="-20" dirty="0">
                <a:solidFill>
                  <a:srgbClr val="006FC0"/>
                </a:solidFill>
                <a:latin typeface="Carlito"/>
                <a:cs typeface="Carlito"/>
              </a:rPr>
              <a:t>yeterli </a:t>
            </a:r>
            <a:r>
              <a:rPr sz="3200" b="1" spc="-30" dirty="0">
                <a:solidFill>
                  <a:srgbClr val="006FC0"/>
                </a:solidFill>
                <a:latin typeface="Carlito"/>
                <a:cs typeface="Carlito"/>
              </a:rPr>
              <a:t>değildir. Verilen </a:t>
            </a:r>
            <a:r>
              <a:rPr sz="3200" b="1" spc="-10" dirty="0">
                <a:solidFill>
                  <a:srgbClr val="006FC0"/>
                </a:solidFill>
                <a:latin typeface="Carlito"/>
                <a:cs typeface="Carlito"/>
              </a:rPr>
              <a:t>zaman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dilimi içinde bu  doğruları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bulmanız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da</a:t>
            </a:r>
            <a:r>
              <a:rPr sz="3200" b="1" spc="-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200" b="1" spc="-50" dirty="0">
                <a:solidFill>
                  <a:srgbClr val="006FC0"/>
                </a:solidFill>
                <a:latin typeface="Carlito"/>
                <a:cs typeface="Carlito"/>
              </a:rPr>
              <a:t>gerekir.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4400">
              <a:latin typeface="Carlito"/>
              <a:cs typeface="Carlito"/>
            </a:endParaRPr>
          </a:p>
          <a:p>
            <a:pPr marL="355600" marR="28321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Zamanlama </a:t>
            </a:r>
            <a:r>
              <a:rPr sz="3200" b="1" dirty="0">
                <a:solidFill>
                  <a:srgbClr val="0D0D0D"/>
                </a:solidFill>
                <a:latin typeface="Carlito"/>
                <a:cs typeface="Carlito"/>
              </a:rPr>
              <a:t>için 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şimdiye </a:t>
            </a:r>
            <a:r>
              <a:rPr sz="3200" b="1" spc="-10" dirty="0">
                <a:solidFill>
                  <a:srgbClr val="0D0D0D"/>
                </a:solidFill>
                <a:latin typeface="Carlito"/>
                <a:cs typeface="Carlito"/>
              </a:rPr>
              <a:t>kadar 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anlatılan</a:t>
            </a:r>
            <a:r>
              <a:rPr sz="3200" b="1" spc="-14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3200" b="1" spc="-20" dirty="0">
                <a:solidFill>
                  <a:srgbClr val="0D0D0D"/>
                </a:solidFill>
                <a:latin typeface="Carlito"/>
                <a:cs typeface="Carlito"/>
              </a:rPr>
              <a:t>test  </a:t>
            </a:r>
            <a:r>
              <a:rPr sz="3200" b="1" spc="-10" dirty="0">
                <a:solidFill>
                  <a:srgbClr val="0D0D0D"/>
                </a:solidFill>
                <a:latin typeface="Carlito"/>
                <a:cs typeface="Carlito"/>
              </a:rPr>
              <a:t>çözme 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tekniklerine </a:t>
            </a:r>
            <a:r>
              <a:rPr sz="3200" b="1" spc="-10" dirty="0">
                <a:solidFill>
                  <a:srgbClr val="0D0D0D"/>
                </a:solidFill>
                <a:latin typeface="Carlito"/>
                <a:cs typeface="Carlito"/>
              </a:rPr>
              <a:t>dikkat</a:t>
            </a:r>
            <a:r>
              <a:rPr sz="3200" b="1" spc="-5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0D0D0D"/>
                </a:solidFill>
                <a:latin typeface="Carlito"/>
                <a:cs typeface="Carlito"/>
              </a:rPr>
              <a:t>edin.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365" y="10027"/>
            <a:ext cx="1205815" cy="1418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5123" y="5214937"/>
            <a:ext cx="1511300" cy="1222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5482" y="461594"/>
            <a:ext cx="57327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none" spc="-1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0" u="none" spc="-10" dirty="0">
                <a:solidFill>
                  <a:srgbClr val="FF0000"/>
                </a:solidFill>
                <a:latin typeface="Carlito"/>
                <a:cs typeface="Carlito"/>
              </a:rPr>
              <a:t>Sınavla </a:t>
            </a:r>
            <a:r>
              <a:rPr b="0" u="none" spc="-5" dirty="0">
                <a:solidFill>
                  <a:srgbClr val="FF0000"/>
                </a:solidFill>
                <a:latin typeface="Carlito"/>
                <a:cs typeface="Carlito"/>
              </a:rPr>
              <a:t>İlgili </a:t>
            </a:r>
            <a:r>
              <a:rPr b="0" u="none" spc="-25" dirty="0">
                <a:solidFill>
                  <a:srgbClr val="FF0000"/>
                </a:solidFill>
                <a:latin typeface="Carlito"/>
                <a:cs typeface="Carlito"/>
              </a:rPr>
              <a:t>Şikayetler</a:t>
            </a:r>
            <a:r>
              <a:rPr b="0" u="none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b="0" u="none" spc="5" dirty="0">
                <a:solidFill>
                  <a:srgbClr val="FF0000"/>
                </a:solidFill>
                <a:latin typeface="Carlito"/>
                <a:cs typeface="Carlito"/>
              </a:rPr>
              <a:t>(2)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1732777"/>
            <a:ext cx="240983" cy="248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9144" y="1610690"/>
            <a:ext cx="7217409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1445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latin typeface="Carlito"/>
                <a:cs typeface="Carlito"/>
              </a:rPr>
              <a:t>SINAVDA </a:t>
            </a:r>
            <a:r>
              <a:rPr sz="2800" spc="-15" dirty="0">
                <a:latin typeface="Carlito"/>
                <a:cs typeface="Carlito"/>
              </a:rPr>
              <a:t>ÇÖZEMEDİĞİM </a:t>
            </a:r>
            <a:r>
              <a:rPr sz="2800" spc="-5" dirty="0">
                <a:latin typeface="Carlito"/>
                <a:cs typeface="Carlito"/>
              </a:rPr>
              <a:t>SORU İLE </a:t>
            </a:r>
            <a:r>
              <a:rPr sz="2800" spc="-10" dirty="0">
                <a:latin typeface="Carlito"/>
                <a:cs typeface="Carlito"/>
              </a:rPr>
              <a:t>KARŞILAŞINCA  SİNİRLENİP </a:t>
            </a:r>
            <a:r>
              <a:rPr sz="2800" spc="-50" dirty="0">
                <a:latin typeface="Carlito"/>
                <a:cs typeface="Carlito"/>
              </a:rPr>
              <a:t>SINAVA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KÜSÜYORUM.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spc="-45" dirty="0">
                <a:latin typeface="Carlito"/>
                <a:cs typeface="Carlito"/>
              </a:rPr>
              <a:t>KİTAPÇIKTA </a:t>
            </a:r>
            <a:r>
              <a:rPr sz="2800" spc="-5" dirty="0">
                <a:latin typeface="Carlito"/>
                <a:cs typeface="Carlito"/>
              </a:rPr>
              <a:t>İŞARETLEDİĞİM </a:t>
            </a:r>
            <a:r>
              <a:rPr sz="2800" dirty="0">
                <a:latin typeface="Carlito"/>
                <a:cs typeface="Carlito"/>
              </a:rPr>
              <a:t>BÜTÜN </a:t>
            </a:r>
            <a:r>
              <a:rPr sz="2800" spc="-5" dirty="0">
                <a:latin typeface="Carlito"/>
                <a:cs typeface="Carlito"/>
              </a:rPr>
              <a:t>SORULARI,  </a:t>
            </a:r>
            <a:r>
              <a:rPr sz="2800" spc="-25" dirty="0">
                <a:latin typeface="Carlito"/>
                <a:cs typeface="Carlito"/>
              </a:rPr>
              <a:t>SINAVIN </a:t>
            </a:r>
            <a:r>
              <a:rPr sz="2800" spc="-10" dirty="0">
                <a:latin typeface="Carlito"/>
                <a:cs typeface="Carlito"/>
              </a:rPr>
              <a:t>SONUNA DOĞRU </a:t>
            </a:r>
            <a:r>
              <a:rPr sz="2800" spc="-35" dirty="0">
                <a:latin typeface="Carlito"/>
                <a:cs typeface="Carlito"/>
              </a:rPr>
              <a:t>TOPLU </a:t>
            </a:r>
            <a:r>
              <a:rPr sz="2800" spc="-10" dirty="0">
                <a:latin typeface="Carlito"/>
                <a:cs typeface="Carlito"/>
              </a:rPr>
              <a:t>OLARAK OPTİĞE  </a:t>
            </a:r>
            <a:r>
              <a:rPr sz="2800" spc="-15" dirty="0">
                <a:latin typeface="Carlito"/>
                <a:cs typeface="Carlito"/>
              </a:rPr>
              <a:t>GEÇİRİYORUM.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" y="3183625"/>
            <a:ext cx="240983" cy="248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1214" y="4573704"/>
            <a:ext cx="1863079" cy="1704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61594"/>
            <a:ext cx="5146548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PLANLAMA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90"/>
            <a:ext cx="7975600" cy="232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tabLst>
                <a:tab pos="355600" algn="l"/>
                <a:tab pos="1434465" algn="l"/>
              </a:tabLst>
            </a:pP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-	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Bir günde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çözeceğiniz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soru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sayısını belirleyip,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her 15 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günde	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bir soru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sayısını</a:t>
            </a:r>
            <a:r>
              <a:rPr sz="2800" b="1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arttırmalısınız.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 dirty="0">
              <a:latin typeface="Carlito"/>
              <a:cs typeface="Carlito"/>
            </a:endParaRPr>
          </a:p>
          <a:p>
            <a:pPr marL="355600" marR="298450" indent="-343535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-</a:t>
            </a:r>
            <a:r>
              <a:rPr sz="2800" b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2800" b="1" i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Günlük </a:t>
            </a:r>
            <a:r>
              <a:rPr sz="2800" b="1" i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30 soruyla başladığınızı </a:t>
            </a:r>
            <a:r>
              <a:rPr sz="2800" b="1" i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düşünecek </a:t>
            </a:r>
            <a:r>
              <a:rPr sz="2800" b="1" i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olursak,  </a:t>
            </a:r>
            <a:r>
              <a:rPr sz="2800" b="1" i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her </a:t>
            </a:r>
            <a:r>
              <a:rPr sz="2800" b="1" i="1" u="heavy" spc="-1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hafta </a:t>
            </a:r>
            <a:r>
              <a:rPr sz="2800" b="1" i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5-10 </a:t>
            </a:r>
            <a:r>
              <a:rPr sz="2800" b="1" i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soru</a:t>
            </a:r>
            <a:r>
              <a:rPr sz="2800" b="1" i="1" u="heavy" spc="7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2800" b="1" i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arttırabilirsiniz.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9375" y="214249"/>
            <a:ext cx="1882775" cy="1343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6224397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700" dirty="0">
                <a:latin typeface="Times New Roman"/>
                <a:cs typeface="Times New Roman"/>
              </a:rPr>
              <a:t> </a:t>
            </a:r>
            <a:r>
              <a:rPr sz="2800" spc="-35" dirty="0"/>
              <a:t>SINAVDA </a:t>
            </a:r>
            <a:r>
              <a:rPr sz="2800" spc="-10" dirty="0"/>
              <a:t>BAŞARILI </a:t>
            </a:r>
            <a:r>
              <a:rPr sz="2800" spc="-5" dirty="0"/>
              <a:t>OLMAK</a:t>
            </a:r>
            <a:r>
              <a:rPr sz="2800" spc="85" dirty="0"/>
              <a:t> </a:t>
            </a:r>
            <a:r>
              <a:rPr sz="2800" spc="-5" dirty="0"/>
              <a:t>İÇİN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91209"/>
            <a:ext cx="7312025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Carlito"/>
                <a:cs typeface="Carlito"/>
              </a:rPr>
              <a:t>Çalışmalarınızı yakından </a:t>
            </a:r>
            <a:r>
              <a:rPr sz="2400" b="1" spc="-10" dirty="0">
                <a:latin typeface="Carlito"/>
                <a:cs typeface="Carlito"/>
              </a:rPr>
              <a:t>takip</a:t>
            </a:r>
            <a:r>
              <a:rPr sz="2400" b="1" spc="-3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etmeli,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100">
              <a:latin typeface="Carlito"/>
              <a:cs typeface="Carlito"/>
            </a:endParaRPr>
          </a:p>
          <a:p>
            <a:pPr marL="355600" marR="5080" indent="-343535">
              <a:lnSpc>
                <a:spcPts val="25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latin typeface="Carlito"/>
                <a:cs typeface="Carlito"/>
              </a:rPr>
              <a:t>Etkin </a:t>
            </a:r>
            <a:r>
              <a:rPr sz="2400" b="1" spc="-5" dirty="0">
                <a:latin typeface="Carlito"/>
                <a:cs typeface="Carlito"/>
              </a:rPr>
              <a:t>çalışma becerileri </a:t>
            </a:r>
            <a:r>
              <a:rPr sz="2400" b="1" spc="-10" dirty="0">
                <a:latin typeface="Carlito"/>
                <a:cs typeface="Carlito"/>
              </a:rPr>
              <a:t>kazanmalı </a:t>
            </a:r>
            <a:r>
              <a:rPr sz="2400" b="1" spc="-5" dirty="0">
                <a:latin typeface="Carlito"/>
                <a:cs typeface="Carlito"/>
              </a:rPr>
              <a:t>(etkin dinleme, etkin  okuma)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050">
              <a:latin typeface="Carlito"/>
              <a:cs typeface="Carlito"/>
            </a:endParaRPr>
          </a:p>
          <a:p>
            <a:pPr marL="355600" marR="323215" indent="-343535">
              <a:lnSpc>
                <a:spcPts val="25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Carlito"/>
                <a:cs typeface="Carlito"/>
              </a:rPr>
              <a:t>Belleğinizi </a:t>
            </a:r>
            <a:r>
              <a:rPr sz="2400" b="1" spc="-5" dirty="0">
                <a:latin typeface="Carlito"/>
                <a:cs typeface="Carlito"/>
              </a:rPr>
              <a:t>güçlendirmeli (öğrendiklerinizi </a:t>
            </a:r>
            <a:r>
              <a:rPr sz="2400" b="1" spc="-15" dirty="0">
                <a:latin typeface="Carlito"/>
                <a:cs typeface="Carlito"/>
              </a:rPr>
              <a:t>hayatınızla  bağdaştırmaya</a:t>
            </a:r>
            <a:r>
              <a:rPr sz="2400" b="1" spc="-5" dirty="0">
                <a:latin typeface="Carlito"/>
                <a:cs typeface="Carlito"/>
              </a:rPr>
              <a:t> çalışın)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40" dirty="0">
                <a:latin typeface="Carlito"/>
                <a:cs typeface="Carlito"/>
              </a:rPr>
              <a:t>Testin </a:t>
            </a:r>
            <a:r>
              <a:rPr sz="2400" b="1" dirty="0">
                <a:latin typeface="Carlito"/>
                <a:cs typeface="Carlito"/>
              </a:rPr>
              <a:t>iyi </a:t>
            </a:r>
            <a:r>
              <a:rPr sz="2400" b="1" spc="-5" dirty="0">
                <a:latin typeface="Carlito"/>
                <a:cs typeface="Carlito"/>
              </a:rPr>
              <a:t>bir </a:t>
            </a:r>
            <a:r>
              <a:rPr sz="2400" b="1" spc="-10" dirty="0">
                <a:latin typeface="Carlito"/>
                <a:cs typeface="Carlito"/>
              </a:rPr>
              <a:t>öğrenme </a:t>
            </a:r>
            <a:r>
              <a:rPr sz="2400" b="1" spc="-5" dirty="0">
                <a:latin typeface="Carlito"/>
                <a:cs typeface="Carlito"/>
              </a:rPr>
              <a:t>süreci olduğunu </a:t>
            </a:r>
            <a:r>
              <a:rPr sz="2400" b="1" spc="-10" dirty="0">
                <a:latin typeface="Carlito"/>
                <a:cs typeface="Carlito"/>
              </a:rPr>
              <a:t>kabul</a:t>
            </a:r>
            <a:r>
              <a:rPr sz="2400" b="1" spc="-20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etmeli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Carlito"/>
                <a:cs typeface="Carlito"/>
              </a:rPr>
              <a:t>Olumlu </a:t>
            </a:r>
            <a:r>
              <a:rPr sz="2400" b="1" spc="-10" dirty="0">
                <a:latin typeface="Carlito"/>
                <a:cs typeface="Carlito"/>
              </a:rPr>
              <a:t>ve düzenli</a:t>
            </a:r>
            <a:r>
              <a:rPr sz="2400" b="1" spc="-2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olunmalı.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5126" y="4643437"/>
            <a:ext cx="18288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100" dirty="0">
                <a:latin typeface="Times New Roman"/>
                <a:cs typeface="Times New Roman"/>
              </a:rPr>
              <a:t> </a:t>
            </a:r>
            <a:r>
              <a:rPr spc="-50" dirty="0"/>
              <a:t>SINAVDA </a:t>
            </a:r>
            <a:r>
              <a:rPr spc="-15" dirty="0"/>
              <a:t>BAŞARILI </a:t>
            </a:r>
            <a:r>
              <a:rPr dirty="0"/>
              <a:t>OLMAK</a:t>
            </a:r>
            <a:r>
              <a:rPr spc="-30" dirty="0"/>
              <a:t> </a:t>
            </a:r>
            <a:r>
              <a:rPr dirty="0"/>
              <a:t>İÇİN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133600"/>
            <a:ext cx="7924800" cy="3745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45" dirty="0">
                <a:solidFill>
                  <a:srgbClr val="1E1C11"/>
                </a:solidFill>
                <a:latin typeface="Trebuchet MS"/>
                <a:cs typeface="Trebuchet MS"/>
              </a:rPr>
              <a:t>Yeni </a:t>
            </a:r>
            <a:r>
              <a:rPr sz="2000" b="1" dirty="0">
                <a:solidFill>
                  <a:srgbClr val="1E1C11"/>
                </a:solidFill>
                <a:latin typeface="Trebuchet MS"/>
                <a:cs typeface="Trebuchet MS"/>
              </a:rPr>
              <a:t>konularla </a:t>
            </a:r>
            <a:r>
              <a:rPr sz="2000" b="1" spc="-5" dirty="0">
                <a:solidFill>
                  <a:srgbClr val="1E1C11"/>
                </a:solidFill>
                <a:latin typeface="Trebuchet MS"/>
                <a:cs typeface="Trebuchet MS"/>
              </a:rPr>
              <a:t>ilgili test çözerken </a:t>
            </a:r>
            <a:r>
              <a:rPr sz="2000" b="1" i="1" u="heavy" dirty="0">
                <a:solidFill>
                  <a:srgbClr val="1E1C11"/>
                </a:solidFill>
                <a:uFill>
                  <a:solidFill>
                    <a:srgbClr val="1E1C11"/>
                  </a:solidFill>
                </a:uFill>
                <a:latin typeface="Trebuchet MS"/>
                <a:cs typeface="Trebuchet MS"/>
              </a:rPr>
              <a:t>kolaydan zora</a:t>
            </a:r>
            <a:r>
              <a:rPr sz="2000" b="1" i="1" dirty="0">
                <a:solidFill>
                  <a:srgbClr val="1E1C11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1C11"/>
                </a:solidFill>
                <a:latin typeface="Trebuchet MS"/>
                <a:cs typeface="Trebuchet MS"/>
              </a:rPr>
              <a:t>doğru bir</a:t>
            </a:r>
            <a:r>
              <a:rPr sz="2000" b="1" spc="-85" dirty="0">
                <a:solidFill>
                  <a:srgbClr val="1E1C11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1C11"/>
                </a:solidFill>
                <a:latin typeface="Trebuchet MS"/>
                <a:cs typeface="Trebuchet MS"/>
              </a:rPr>
              <a:t>yol</a:t>
            </a:r>
            <a:endParaRPr sz="20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solidFill>
                  <a:srgbClr val="1E1C11"/>
                </a:solidFill>
                <a:latin typeface="Trebuchet MS"/>
                <a:cs typeface="Trebuchet MS"/>
              </a:rPr>
              <a:t>izleyin.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 dirty="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1E1C11"/>
                </a:solidFill>
                <a:latin typeface="Trebuchet MS"/>
                <a:cs typeface="Trebuchet MS"/>
              </a:rPr>
              <a:t>Öğrenilen her konu </a:t>
            </a:r>
            <a:r>
              <a:rPr sz="2000" b="1" spc="-5" dirty="0">
                <a:solidFill>
                  <a:srgbClr val="1E1C11"/>
                </a:solidFill>
                <a:latin typeface="Trebuchet MS"/>
                <a:cs typeface="Trebuchet MS"/>
              </a:rPr>
              <a:t>ile ilgili yeterince </a:t>
            </a:r>
            <a:r>
              <a:rPr sz="2000" b="1" dirty="0">
                <a:solidFill>
                  <a:srgbClr val="1E1C11"/>
                </a:solidFill>
                <a:latin typeface="Trebuchet MS"/>
                <a:cs typeface="Trebuchet MS"/>
              </a:rPr>
              <a:t>soru</a:t>
            </a:r>
            <a:r>
              <a:rPr sz="2000" b="1" spc="-100" dirty="0">
                <a:solidFill>
                  <a:srgbClr val="1E1C11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1C11"/>
                </a:solidFill>
                <a:latin typeface="Trebuchet MS"/>
                <a:cs typeface="Trebuchet MS"/>
              </a:rPr>
              <a:t>çözün.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2850" dirty="0">
              <a:latin typeface="Trebuchet MS"/>
              <a:cs typeface="Trebuchet MS"/>
            </a:endParaRPr>
          </a:p>
          <a:p>
            <a:pPr marL="355600" marR="65659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Mümkün olduğunca farklı </a:t>
            </a: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kaynaklardan yararlanın, </a:t>
            </a: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fakat  </a:t>
            </a: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amaca hitap etmeyen soru kaynakları, </a:t>
            </a: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boşa</a:t>
            </a:r>
            <a:r>
              <a:rPr sz="2000" b="1" i="1" spc="-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zaman</a:t>
            </a:r>
            <a:endParaRPr sz="20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harcanmanıza </a:t>
            </a: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ve </a:t>
            </a: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yanlış yönde çalışma yapmanıza yol</a:t>
            </a:r>
            <a:r>
              <a:rPr sz="2000" b="1" i="1" spc="-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spc="-25" dirty="0">
                <a:solidFill>
                  <a:srgbClr val="FF0000"/>
                </a:solidFill>
                <a:latin typeface="Trebuchet MS"/>
                <a:cs typeface="Trebuchet MS"/>
              </a:rPr>
              <a:t>açabilir.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 dirty="0">
              <a:latin typeface="Trebuchet MS"/>
              <a:cs typeface="Trebuchet MS"/>
            </a:endParaRPr>
          </a:p>
          <a:p>
            <a:pPr marL="355600" marR="69215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1E1C11"/>
                </a:solidFill>
                <a:latin typeface="Trebuchet MS"/>
                <a:cs typeface="Trebuchet MS"/>
              </a:rPr>
              <a:t>Soru köklerini çok iyi </a:t>
            </a:r>
            <a:r>
              <a:rPr sz="2000" b="1" dirty="0">
                <a:solidFill>
                  <a:srgbClr val="1E1C11"/>
                </a:solidFill>
                <a:latin typeface="Trebuchet MS"/>
                <a:cs typeface="Trebuchet MS"/>
              </a:rPr>
              <a:t>okuyun soruda </a:t>
            </a:r>
            <a:r>
              <a:rPr sz="2000" b="1" spc="-5" dirty="0">
                <a:solidFill>
                  <a:srgbClr val="1E1C11"/>
                </a:solidFill>
                <a:latin typeface="Trebuchet MS"/>
                <a:cs typeface="Trebuchet MS"/>
              </a:rPr>
              <a:t>ne istendiğini çok iyi  </a:t>
            </a:r>
            <a:r>
              <a:rPr sz="2000" b="1" dirty="0">
                <a:solidFill>
                  <a:srgbClr val="1E1C11"/>
                </a:solidFill>
                <a:latin typeface="Trebuchet MS"/>
                <a:cs typeface="Trebuchet MS"/>
              </a:rPr>
              <a:t>anlayın.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0" y="470925"/>
            <a:ext cx="1789976" cy="1591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516" y="237759"/>
            <a:ext cx="730575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100" dirty="0">
                <a:latin typeface="Times New Roman"/>
                <a:cs typeface="Times New Roman"/>
              </a:rPr>
              <a:t> </a:t>
            </a:r>
            <a:r>
              <a:rPr spc="-50" dirty="0"/>
              <a:t>SINAVDA </a:t>
            </a:r>
            <a:r>
              <a:rPr spc="-15" dirty="0"/>
              <a:t>BAŞARILI </a:t>
            </a:r>
            <a:r>
              <a:rPr dirty="0"/>
              <a:t>OLMAK</a:t>
            </a:r>
            <a:r>
              <a:rPr spc="-30" dirty="0"/>
              <a:t> </a:t>
            </a:r>
            <a:r>
              <a:rPr dirty="0"/>
              <a:t>İÇİN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1242"/>
            <a:ext cx="7406005" cy="44157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rebuchet MS"/>
                <a:cs typeface="Trebuchet MS"/>
              </a:rPr>
              <a:t>Soruyu anlamadan seçeneklere</a:t>
            </a:r>
            <a:r>
              <a:rPr sz="2400" spc="5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geçmeyin.</a:t>
            </a:r>
            <a:endParaRPr sz="2400">
              <a:latin typeface="Trebuchet MS"/>
              <a:cs typeface="Trebuchet MS"/>
            </a:endParaRPr>
          </a:p>
          <a:p>
            <a:pPr marL="355600" marR="6985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Soru köklerini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okurken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olumlu /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olumsuz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yönlerine 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dikkat</a:t>
            </a:r>
            <a:r>
              <a:rPr sz="2400" u="heavy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edin.</a:t>
            </a:r>
            <a:endParaRPr sz="2400">
              <a:latin typeface="Trebuchet MS"/>
              <a:cs typeface="Trebuchet MS"/>
            </a:endParaRPr>
          </a:p>
          <a:p>
            <a:pPr marL="355600" marR="150495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Eleme yapılan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seçenekler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arasında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ilk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akla</a:t>
            </a:r>
            <a:r>
              <a:rPr sz="2400" b="1" spc="-10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gelen 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seçeneğin doğru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olma olasılığı</a:t>
            </a:r>
            <a:r>
              <a:rPr sz="2400" b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30" dirty="0">
                <a:solidFill>
                  <a:srgbClr val="C00000"/>
                </a:solidFill>
                <a:latin typeface="Trebuchet MS"/>
                <a:cs typeface="Trebuchet MS"/>
              </a:rPr>
              <a:t>yüksektir.</a:t>
            </a:r>
            <a:endParaRPr sz="2400">
              <a:latin typeface="Trebuchet MS"/>
              <a:cs typeface="Trebuchet MS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Bazen 3 </a:t>
            </a:r>
            <a:r>
              <a:rPr sz="2400" spc="-5" dirty="0">
                <a:latin typeface="Trebuchet MS"/>
                <a:cs typeface="Trebuchet MS"/>
              </a:rPr>
              <a:t>yanlışı bulmak bir doğruyu bulmaktan daha  </a:t>
            </a:r>
            <a:r>
              <a:rPr sz="2400" spc="-40" dirty="0">
                <a:latin typeface="Trebuchet MS"/>
                <a:cs typeface="Trebuchet MS"/>
              </a:rPr>
              <a:t>kolaydır. </a:t>
            </a:r>
            <a:r>
              <a:rPr sz="2400" spc="-45" dirty="0">
                <a:latin typeface="Trebuchet MS"/>
                <a:cs typeface="Trebuchet MS"/>
              </a:rPr>
              <a:t>Yanlış </a:t>
            </a:r>
            <a:r>
              <a:rPr sz="2400" dirty="0">
                <a:latin typeface="Trebuchet MS"/>
                <a:cs typeface="Trebuchet MS"/>
              </a:rPr>
              <a:t>seçenekelri </a:t>
            </a:r>
            <a:r>
              <a:rPr sz="2400" spc="-5" dirty="0">
                <a:latin typeface="Trebuchet MS"/>
                <a:cs typeface="Trebuchet MS"/>
              </a:rPr>
              <a:t>eleyerek doğru cevaba  ulaşabilirsiniz.</a:t>
            </a:r>
            <a:endParaRPr sz="24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rebuchet MS"/>
                <a:cs typeface="Trebuchet MS"/>
              </a:rPr>
              <a:t>Soru kökünü dikkatli </a:t>
            </a:r>
            <a:r>
              <a:rPr sz="2400" dirty="0">
                <a:latin typeface="Trebuchet MS"/>
                <a:cs typeface="Trebuchet MS"/>
              </a:rPr>
              <a:t>okuyun, </a:t>
            </a:r>
            <a:r>
              <a:rPr sz="2400" spc="-5" dirty="0">
                <a:latin typeface="Trebuchet MS"/>
                <a:cs typeface="Trebuchet MS"/>
              </a:rPr>
              <a:t>TEOG’da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muhakeme,</a:t>
            </a:r>
            <a:endParaRPr sz="2400">
              <a:latin typeface="Trebuchet MS"/>
              <a:cs typeface="Trebuchet MS"/>
            </a:endParaRPr>
          </a:p>
          <a:p>
            <a:pPr marL="355600" marR="24130" indent="-635">
              <a:lnSpc>
                <a:spcPct val="10000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yorum ve kavrayış</a:t>
            </a:r>
            <a:r>
              <a:rPr sz="2400" b="1" i="1" spc="-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gücünün </a:t>
            </a:r>
            <a:r>
              <a:rPr sz="2400" dirty="0">
                <a:latin typeface="Trebuchet MS"/>
                <a:cs typeface="Trebuchet MS"/>
              </a:rPr>
              <a:t>ölçülmeye </a:t>
            </a:r>
            <a:r>
              <a:rPr sz="2400" spc="-10" dirty="0">
                <a:latin typeface="Trebuchet MS"/>
                <a:cs typeface="Trebuchet MS"/>
              </a:rPr>
              <a:t>çalışıldığını  unutmayın.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8096" y="929360"/>
            <a:ext cx="1975358" cy="1260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30575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100" dirty="0">
                <a:latin typeface="Times New Roman"/>
                <a:cs typeface="Times New Roman"/>
              </a:rPr>
              <a:t> </a:t>
            </a:r>
            <a:r>
              <a:rPr spc="-50" dirty="0"/>
              <a:t>SINAVDA </a:t>
            </a:r>
            <a:r>
              <a:rPr spc="-15" dirty="0"/>
              <a:t>BAŞARILI </a:t>
            </a:r>
            <a:r>
              <a:rPr dirty="0"/>
              <a:t>OLMAK</a:t>
            </a:r>
            <a:r>
              <a:rPr spc="-30" dirty="0"/>
              <a:t> </a:t>
            </a:r>
            <a:r>
              <a:rPr dirty="0"/>
              <a:t>İÇİN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406"/>
            <a:ext cx="7880350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80" dirty="0">
                <a:latin typeface="Trebuchet MS"/>
                <a:cs typeface="Trebuchet MS"/>
              </a:rPr>
              <a:t>Test </a:t>
            </a:r>
            <a:r>
              <a:rPr sz="2400" spc="-5" dirty="0">
                <a:latin typeface="Trebuchet MS"/>
                <a:cs typeface="Trebuchet MS"/>
              </a:rPr>
              <a:t>çözerken cevap seçeneklerinde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kendi</a:t>
            </a:r>
            <a:r>
              <a:rPr sz="2400" b="1" i="1" u="heavy" spc="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görüşünüzü</a:t>
            </a:r>
            <a:endParaRPr sz="2400" dirty="0">
              <a:latin typeface="Trebuchet MS"/>
              <a:cs typeface="Trebuchet MS"/>
            </a:endParaRPr>
          </a:p>
          <a:p>
            <a:pPr marL="355600" marR="1264285" indent="-635">
              <a:lnSpc>
                <a:spcPct val="10000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değil</a:t>
            </a:r>
            <a:r>
              <a:rPr sz="2400" spc="-5" dirty="0">
                <a:latin typeface="Trebuchet MS"/>
                <a:cs typeface="Trebuchet MS"/>
              </a:rPr>
              <a:t>, soruda istenilen doğru cevabı </a:t>
            </a:r>
            <a:r>
              <a:rPr sz="2400" spc="-10" dirty="0">
                <a:latin typeface="Trebuchet MS"/>
                <a:cs typeface="Trebuchet MS"/>
              </a:rPr>
              <a:t>bulmanız  </a:t>
            </a:r>
            <a:r>
              <a:rPr sz="2400" spc="-5" dirty="0">
                <a:latin typeface="Trebuchet MS"/>
                <a:cs typeface="Trebuchet MS"/>
              </a:rPr>
              <a:t>gerektiğini asla</a:t>
            </a:r>
            <a:r>
              <a:rPr sz="2400" spc="3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unutmayınız.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 dirty="0">
              <a:latin typeface="Trebuchet MS"/>
              <a:cs typeface="Trebuchet MS"/>
            </a:endParaRPr>
          </a:p>
          <a:p>
            <a:pPr marL="355600" marR="6794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rebuchet MS"/>
                <a:cs typeface="Trebuchet MS"/>
              </a:rPr>
              <a:t>Soru kökünü yarım </a:t>
            </a:r>
            <a:r>
              <a:rPr sz="2400" dirty="0">
                <a:latin typeface="Trebuchet MS"/>
                <a:cs typeface="Trebuchet MS"/>
              </a:rPr>
              <a:t>okuyup şıklara </a:t>
            </a:r>
            <a:r>
              <a:rPr sz="2400" spc="-5" dirty="0">
                <a:latin typeface="Trebuchet MS"/>
                <a:cs typeface="Trebuchet MS"/>
              </a:rPr>
              <a:t>kesinlikle </a:t>
            </a:r>
            <a:r>
              <a:rPr sz="2400" dirty="0">
                <a:latin typeface="Trebuchet MS"/>
                <a:cs typeface="Trebuchet MS"/>
              </a:rPr>
              <a:t>geçmeyin.  </a:t>
            </a:r>
            <a:r>
              <a:rPr sz="2400" spc="-5" dirty="0">
                <a:latin typeface="Trebuchet MS"/>
                <a:cs typeface="Trebuchet MS"/>
              </a:rPr>
              <a:t>Soru basit de </a:t>
            </a:r>
            <a:r>
              <a:rPr sz="2400" dirty="0">
                <a:latin typeface="Trebuchet MS"/>
                <a:cs typeface="Trebuchet MS"/>
              </a:rPr>
              <a:t>olsa </a:t>
            </a:r>
            <a:r>
              <a:rPr sz="2400" spc="-5" dirty="0">
                <a:latin typeface="Trebuchet MS"/>
                <a:cs typeface="Trebuchet MS"/>
              </a:rPr>
              <a:t>yanlış cevabı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verebilirsiniz.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45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Bütün şıkları okumadan</a:t>
            </a:r>
            <a:r>
              <a:rPr sz="2400" b="1" i="1" spc="-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cevabı işaretlemeyin.</a:t>
            </a:r>
            <a:r>
              <a:rPr sz="2400" spc="70" dirty="0">
                <a:latin typeface="Trebuchet MS"/>
                <a:cs typeface="Trebuchet MS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Daha</a:t>
            </a:r>
            <a:endParaRPr sz="24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doğru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bir cevap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diğer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şıklarda</a:t>
            </a:r>
            <a:r>
              <a:rPr sz="2400" b="1" i="1" u="heavy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olabilir</a:t>
            </a:r>
            <a:r>
              <a:rPr sz="2400" dirty="0">
                <a:latin typeface="Trebuchet MS"/>
                <a:cs typeface="Trebuchet MS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6699438" y="5146461"/>
            <a:ext cx="1847915" cy="1258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92785"/>
            <a:ext cx="5987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900" dirty="0">
                <a:latin typeface="Times New Roman"/>
                <a:cs typeface="Times New Roman"/>
              </a:rPr>
              <a:t> </a:t>
            </a:r>
            <a:r>
              <a:rPr sz="3600" spc="-40" dirty="0"/>
              <a:t>SINAVDA </a:t>
            </a:r>
            <a:r>
              <a:rPr sz="3600" spc="-10" dirty="0"/>
              <a:t>BAŞARILI </a:t>
            </a:r>
            <a:r>
              <a:rPr sz="3600" spc="-5" dirty="0"/>
              <a:t>OLMAK</a:t>
            </a:r>
            <a:r>
              <a:rPr sz="3600" dirty="0"/>
              <a:t> İÇİN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310132"/>
            <a:ext cx="8289925" cy="4450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93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Soru çözümünden sonra </a:t>
            </a:r>
            <a:r>
              <a:rPr sz="2000" spc="-5" dirty="0">
                <a:latin typeface="Times New Roman"/>
                <a:cs typeface="Times New Roman"/>
              </a:rPr>
              <a:t>yanlış </a:t>
            </a:r>
            <a:r>
              <a:rPr sz="2000" dirty="0">
                <a:latin typeface="Times New Roman"/>
                <a:cs typeface="Times New Roman"/>
              </a:rPr>
              <a:t>yaptığınız, </a:t>
            </a:r>
            <a:r>
              <a:rPr sz="2000" spc="5" dirty="0">
                <a:latin typeface="Times New Roman"/>
                <a:cs typeface="Times New Roman"/>
              </a:rPr>
              <a:t>boş </a:t>
            </a:r>
            <a:r>
              <a:rPr sz="2000" dirty="0">
                <a:latin typeface="Times New Roman"/>
                <a:cs typeface="Times New Roman"/>
              </a:rPr>
              <a:t>bıraktığınız </a:t>
            </a:r>
            <a:r>
              <a:rPr sz="2000" spc="-5" dirty="0">
                <a:latin typeface="Times New Roman"/>
                <a:cs typeface="Times New Roman"/>
              </a:rPr>
              <a:t>soruları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dikkatlice  </a:t>
            </a:r>
            <a:r>
              <a:rPr sz="2000" spc="-5" dirty="0">
                <a:latin typeface="Times New Roman"/>
                <a:cs typeface="Times New Roman"/>
              </a:rPr>
              <a:t>inceleyerek </a:t>
            </a:r>
            <a:r>
              <a:rPr sz="2000" dirty="0">
                <a:latin typeface="Times New Roman"/>
                <a:cs typeface="Times New Roman"/>
              </a:rPr>
              <a:t>hatanın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bilgi eksikliğinden mi, yanlış bilgiden mi yoksa 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dikkatsizlikten</a:t>
            </a:r>
            <a:r>
              <a:rPr sz="2000" b="1" i="1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mi </a:t>
            </a:r>
            <a:r>
              <a:rPr sz="2000" dirty="0">
                <a:latin typeface="Times New Roman"/>
                <a:cs typeface="Times New Roman"/>
              </a:rPr>
              <a:t>kaynaklandığını </a:t>
            </a:r>
            <a:r>
              <a:rPr sz="2000" spc="-5" dirty="0">
                <a:latin typeface="Times New Roman"/>
                <a:cs typeface="Times New Roman"/>
              </a:rPr>
              <a:t>tespit </a:t>
            </a:r>
            <a:r>
              <a:rPr sz="2000" dirty="0">
                <a:latin typeface="Times New Roman"/>
                <a:cs typeface="Times New Roman"/>
              </a:rPr>
              <a:t>ederek </a:t>
            </a:r>
            <a:r>
              <a:rPr sz="2000" spc="-5" dirty="0">
                <a:latin typeface="Times New Roman"/>
                <a:cs typeface="Times New Roman"/>
              </a:rPr>
              <a:t>çalışmalarınıza </a:t>
            </a:r>
            <a:r>
              <a:rPr sz="2000" dirty="0">
                <a:latin typeface="Times New Roman"/>
                <a:cs typeface="Times New Roman"/>
              </a:rPr>
              <a:t>yön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veriniz.</a:t>
            </a:r>
            <a:endParaRPr sz="2000">
              <a:latin typeface="Times New Roman"/>
              <a:cs typeface="Times New Roman"/>
            </a:endParaRPr>
          </a:p>
          <a:p>
            <a:pPr marL="419100" indent="-407034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000" spc="-5" dirty="0">
                <a:latin typeface="Times New Roman"/>
                <a:cs typeface="Times New Roman"/>
              </a:rPr>
              <a:t>Paragraf sorularını </a:t>
            </a:r>
            <a:r>
              <a:rPr sz="2000" dirty="0">
                <a:latin typeface="Times New Roman"/>
                <a:cs typeface="Times New Roman"/>
              </a:rPr>
              <a:t>iki açıdan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değerlendirebiliriz: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55600" marR="688340" lvl="1" indent="570865" algn="just">
              <a:lnSpc>
                <a:spcPct val="100000"/>
              </a:lnSpc>
              <a:buAutoNum type="alphaLcParenR"/>
              <a:tabLst>
                <a:tab pos="125730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Cevabı paragrafta bulunan </a:t>
            </a:r>
            <a:r>
              <a:rPr sz="2400" b="1" i="1" spc="-5" dirty="0">
                <a:latin typeface="Times New Roman"/>
                <a:cs typeface="Times New Roman"/>
              </a:rPr>
              <a:t>sorular; </a:t>
            </a:r>
            <a:r>
              <a:rPr sz="2400" b="1" i="1" dirty="0">
                <a:latin typeface="Times New Roman"/>
                <a:cs typeface="Times New Roman"/>
              </a:rPr>
              <a:t>en kolay </a:t>
            </a:r>
            <a:r>
              <a:rPr sz="2400" b="1" i="1" spc="-5" dirty="0">
                <a:latin typeface="Times New Roman"/>
                <a:cs typeface="Times New Roman"/>
              </a:rPr>
              <a:t>soru  </a:t>
            </a:r>
            <a:r>
              <a:rPr sz="2400" b="1" i="1" spc="-15" dirty="0">
                <a:latin typeface="Times New Roman"/>
                <a:cs typeface="Times New Roman"/>
              </a:rPr>
              <a:t>tipidir. </a:t>
            </a:r>
            <a:r>
              <a:rPr sz="2400" b="1" i="1" dirty="0">
                <a:latin typeface="Times New Roman"/>
                <a:cs typeface="Times New Roman"/>
              </a:rPr>
              <a:t>(Bu tip </a:t>
            </a:r>
            <a:r>
              <a:rPr sz="2400" b="1" i="1" spc="-5" dirty="0">
                <a:latin typeface="Times New Roman"/>
                <a:cs typeface="Times New Roman"/>
              </a:rPr>
              <a:t>sorularda </a:t>
            </a:r>
            <a:r>
              <a:rPr sz="2400" b="1" i="1" dirty="0">
                <a:latin typeface="Times New Roman"/>
                <a:cs typeface="Times New Roman"/>
              </a:rPr>
              <a:t>paragraf dikkatle </a:t>
            </a:r>
            <a:r>
              <a:rPr sz="2400" b="1" i="1" spc="-5" dirty="0">
                <a:latin typeface="Times New Roman"/>
                <a:cs typeface="Times New Roman"/>
              </a:rPr>
              <a:t>incelendiğinde  </a:t>
            </a:r>
            <a:r>
              <a:rPr sz="2400" b="1" i="1" dirty="0">
                <a:latin typeface="Times New Roman"/>
                <a:cs typeface="Times New Roman"/>
              </a:rPr>
              <a:t>çözülmemesi imkansız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denilebilir.)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AutoNum type="alphaLcParenR"/>
            </a:pPr>
            <a:endParaRPr sz="3500">
              <a:latin typeface="Times New Roman"/>
              <a:cs typeface="Times New Roman"/>
            </a:endParaRPr>
          </a:p>
          <a:p>
            <a:pPr marL="355600" marR="5080" lvl="1" indent="647065" algn="just">
              <a:lnSpc>
                <a:spcPct val="100000"/>
              </a:lnSpc>
              <a:buAutoNum type="alphaLcParenR"/>
              <a:tabLst>
                <a:tab pos="1334135" algn="l"/>
              </a:tabLst>
            </a:pPr>
            <a:r>
              <a:rPr sz="2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Sadece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ön bilgi amacıyla verilip yorum istenen</a:t>
            </a:r>
            <a:r>
              <a:rPr sz="2400" b="1" i="1" spc="-1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sorular; 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(Bu </a:t>
            </a:r>
            <a:r>
              <a:rPr sz="2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sorularda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paragrafla </a:t>
            </a:r>
            <a:r>
              <a:rPr sz="2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seçenek arasında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bağlantı kurulması  gerekmekte ve yorum gücünüz</a:t>
            </a:r>
            <a:r>
              <a:rPr sz="2400" b="1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ölçülmektedir.)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4385" y="3786282"/>
            <a:ext cx="2503337" cy="857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30575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100" dirty="0">
                <a:latin typeface="Times New Roman"/>
                <a:cs typeface="Times New Roman"/>
              </a:rPr>
              <a:t> </a:t>
            </a:r>
            <a:r>
              <a:rPr spc="-50" dirty="0"/>
              <a:t>SINAVDA </a:t>
            </a:r>
            <a:r>
              <a:rPr spc="-15" dirty="0"/>
              <a:t>BAŞARILI </a:t>
            </a:r>
            <a:r>
              <a:rPr dirty="0"/>
              <a:t>OLMAK</a:t>
            </a:r>
            <a:r>
              <a:rPr spc="-30" dirty="0"/>
              <a:t> </a:t>
            </a:r>
            <a:r>
              <a:rPr dirty="0"/>
              <a:t>İÇİN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930"/>
            <a:ext cx="8064500" cy="405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Deneme amaçlı çözdüğünüz soruların TEOG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standartlarına</a:t>
            </a:r>
            <a:r>
              <a:rPr sz="2000" b="1" u="heavy" spc="-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uygun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olmasına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dikkat</a:t>
            </a:r>
            <a:r>
              <a:rPr sz="2000" b="1" u="heavy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edin.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20" dirty="0">
                <a:latin typeface="Trebuchet MS"/>
                <a:cs typeface="Trebuchet MS"/>
              </a:rPr>
              <a:t>Yorulduğunuzu </a:t>
            </a:r>
            <a:r>
              <a:rPr sz="2000" spc="-5" dirty="0">
                <a:latin typeface="Trebuchet MS"/>
                <a:cs typeface="Trebuchet MS"/>
              </a:rPr>
              <a:t>hissettiğiniz anlarda </a:t>
            </a:r>
            <a:r>
              <a:rPr sz="2000" dirty="0">
                <a:latin typeface="Trebuchet MS"/>
                <a:cs typeface="Trebuchet MS"/>
              </a:rPr>
              <a:t>kısa molalar verin.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Mümkünse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rebuchet MS"/>
                <a:cs typeface="Trebuchet MS"/>
              </a:rPr>
              <a:t>bu </a:t>
            </a:r>
            <a:r>
              <a:rPr sz="2000" spc="-5" dirty="0">
                <a:latin typeface="Trebuchet MS"/>
                <a:cs typeface="Trebuchet MS"/>
              </a:rPr>
              <a:t>molaları bölümler arasında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kullanın.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Trebuchet MS"/>
              <a:cs typeface="Trebuchet MS"/>
            </a:endParaRPr>
          </a:p>
          <a:p>
            <a:pPr marL="355600" marR="44704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Hızınızı belirli </a:t>
            </a:r>
            <a:r>
              <a:rPr sz="2000" b="1" i="1" dirty="0">
                <a:solidFill>
                  <a:srgbClr val="C00000"/>
                </a:solidFill>
                <a:latin typeface="Trebuchet MS"/>
                <a:cs typeface="Trebuchet MS"/>
              </a:rPr>
              <a:t>aralıklarda kontrol edin. Planladığınız</a:t>
            </a:r>
            <a:r>
              <a:rPr sz="2000" b="1" i="1" spc="-1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rebuchet MS"/>
                <a:cs typeface="Trebuchet MS"/>
              </a:rPr>
              <a:t>süreyi  kontrol ederek izleyin. (Örneğin her 30 soruda </a:t>
            </a:r>
            <a:r>
              <a:rPr sz="20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bir </a:t>
            </a:r>
            <a:r>
              <a:rPr sz="2000" b="1" i="1" dirty="0">
                <a:solidFill>
                  <a:srgbClr val="C00000"/>
                </a:solidFill>
                <a:latin typeface="Trebuchet MS"/>
                <a:cs typeface="Trebuchet MS"/>
              </a:rPr>
              <a:t>süreyi  kontrol</a:t>
            </a:r>
            <a:r>
              <a:rPr sz="2000" b="1" i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rebuchet MS"/>
                <a:cs typeface="Trebuchet MS"/>
              </a:rPr>
              <a:t>edin.)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285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rebuchet MS"/>
                <a:cs typeface="Trebuchet MS"/>
              </a:rPr>
              <a:t>Çözdüğünüz her testte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kaydırma, kodlama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veya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yanlış</a:t>
            </a:r>
            <a:r>
              <a:rPr sz="2000" b="1" i="1" u="heavy" spc="-1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cevabı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işaretleme</a:t>
            </a:r>
            <a:r>
              <a:rPr sz="2000" b="1" i="1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gibi </a:t>
            </a:r>
            <a:r>
              <a:rPr sz="2000" spc="-5" dirty="0">
                <a:latin typeface="Trebuchet MS"/>
                <a:cs typeface="Trebuchet MS"/>
              </a:rPr>
              <a:t>klasik hataları </a:t>
            </a:r>
            <a:r>
              <a:rPr sz="2000" dirty="0">
                <a:latin typeface="Trebuchet MS"/>
                <a:cs typeface="Trebuchet MS"/>
              </a:rPr>
              <a:t>yapmamaya özen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gösterin.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30575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100" dirty="0">
                <a:latin typeface="Times New Roman"/>
                <a:cs typeface="Times New Roman"/>
              </a:rPr>
              <a:t> </a:t>
            </a:r>
            <a:r>
              <a:rPr spc="-50" dirty="0"/>
              <a:t>SINAVDA </a:t>
            </a:r>
            <a:r>
              <a:rPr spc="-15" dirty="0"/>
              <a:t>BAŞARILI </a:t>
            </a:r>
            <a:r>
              <a:rPr dirty="0"/>
              <a:t>OLMAK</a:t>
            </a:r>
            <a:r>
              <a:rPr spc="-30" dirty="0"/>
              <a:t> </a:t>
            </a:r>
            <a:r>
              <a:rPr dirty="0"/>
              <a:t>İÇİN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828800"/>
            <a:ext cx="8473440" cy="478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65" dirty="0">
                <a:latin typeface="Trebuchet MS"/>
                <a:cs typeface="Trebuchet MS"/>
              </a:rPr>
              <a:t>Test </a:t>
            </a:r>
            <a:r>
              <a:rPr sz="2000" spc="-5" dirty="0">
                <a:latin typeface="Trebuchet MS"/>
                <a:cs typeface="Trebuchet MS"/>
              </a:rPr>
              <a:t>çözmeye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önyargısız,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moral gücü yüksek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ve kendinize</a:t>
            </a:r>
            <a:r>
              <a:rPr sz="2000" b="1" i="1" u="heavy" spc="-1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güven</a:t>
            </a:r>
            <a:endParaRPr sz="20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Trebuchet MS"/>
                <a:cs typeface="Trebuchet MS"/>
              </a:rPr>
              <a:t>duygusu ile </a:t>
            </a:r>
            <a:r>
              <a:rPr sz="2000" dirty="0">
                <a:latin typeface="Trebuchet MS"/>
                <a:cs typeface="Trebuchet MS"/>
              </a:rPr>
              <a:t>başlarsanız, </a:t>
            </a:r>
            <a:r>
              <a:rPr sz="2000" spc="-5" dirty="0">
                <a:latin typeface="Trebuchet MS"/>
                <a:cs typeface="Trebuchet MS"/>
              </a:rPr>
              <a:t>rakiplerinize </a:t>
            </a:r>
            <a:r>
              <a:rPr sz="2000" dirty="0">
                <a:latin typeface="Trebuchet MS"/>
                <a:cs typeface="Trebuchet MS"/>
              </a:rPr>
              <a:t>göre </a:t>
            </a:r>
            <a:r>
              <a:rPr sz="2000" spc="-5" dirty="0">
                <a:latin typeface="Trebuchet MS"/>
                <a:cs typeface="Trebuchet MS"/>
              </a:rPr>
              <a:t>bir </a:t>
            </a:r>
            <a:r>
              <a:rPr sz="2000" dirty="0">
                <a:latin typeface="Trebuchet MS"/>
                <a:cs typeface="Trebuchet MS"/>
              </a:rPr>
              <a:t>adım öndesiniz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demektir.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 dirty="0">
              <a:latin typeface="Trebuchet MS"/>
              <a:cs typeface="Trebuchet MS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u="heavy" spc="-5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Paragraf sorularında,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önce soru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kökünü daha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sonra</a:t>
            </a:r>
            <a:r>
              <a:rPr sz="2000" b="1" i="1" u="heavy" spc="-1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paragrafı</a:t>
            </a:r>
            <a:endParaRPr sz="2000" dirty="0">
              <a:latin typeface="Trebuchet MS"/>
              <a:cs typeface="Trebuchet MS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000" u="heavy" spc="-5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okuyun.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Bu size parçada ne arayacağınız konusunda</a:t>
            </a:r>
            <a:r>
              <a:rPr sz="2000" b="1" i="1" u="heavy" spc="-1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avantaj</a:t>
            </a:r>
            <a:endParaRPr sz="2000" dirty="0">
              <a:latin typeface="Trebuchet MS"/>
              <a:cs typeface="Trebuchet MS"/>
            </a:endParaRPr>
          </a:p>
          <a:p>
            <a:pPr marL="354965">
              <a:lnSpc>
                <a:spcPct val="100000"/>
              </a:lnSpc>
            </a:pPr>
            <a:r>
              <a:rPr sz="2000" u="heavy" spc="-5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sağlar.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rebuchet MS"/>
                <a:cs typeface="Trebuchet MS"/>
              </a:rPr>
              <a:t>Sınav süresini </a:t>
            </a:r>
            <a:r>
              <a:rPr sz="2000" spc="-5" dirty="0">
                <a:latin typeface="Trebuchet MS"/>
                <a:cs typeface="Trebuchet MS"/>
              </a:rPr>
              <a:t>sonuna kadar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kullanın.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2850" dirty="0">
              <a:latin typeface="Trebuchet MS"/>
              <a:cs typeface="Trebuchet MS"/>
            </a:endParaRPr>
          </a:p>
          <a:p>
            <a:pPr marL="355600" marR="56959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AF50"/>
                </a:solidFill>
                <a:latin typeface="Trebuchet MS"/>
                <a:cs typeface="Trebuchet MS"/>
              </a:rPr>
              <a:t>Karşılaştığınız zor </a:t>
            </a:r>
            <a:r>
              <a:rPr sz="2000" b="1" dirty="0">
                <a:solidFill>
                  <a:srgbClr val="00AF50"/>
                </a:solidFill>
                <a:latin typeface="Trebuchet MS"/>
                <a:cs typeface="Trebuchet MS"/>
              </a:rPr>
              <a:t>sorularla </a:t>
            </a:r>
            <a:r>
              <a:rPr sz="2000" b="1" spc="-5" dirty="0">
                <a:solidFill>
                  <a:srgbClr val="00AF50"/>
                </a:solidFill>
                <a:latin typeface="Trebuchet MS"/>
                <a:cs typeface="Trebuchet MS"/>
              </a:rPr>
              <a:t>çok zaman kaybetmeyin. </a:t>
            </a:r>
            <a:r>
              <a:rPr sz="2000" b="1" dirty="0">
                <a:solidFill>
                  <a:srgbClr val="00AF50"/>
                </a:solidFill>
                <a:latin typeface="Trebuchet MS"/>
                <a:cs typeface="Trebuchet MS"/>
              </a:rPr>
              <a:t>Çünkü </a:t>
            </a:r>
            <a:r>
              <a:rPr sz="2000" b="1" spc="-5" dirty="0">
                <a:solidFill>
                  <a:srgbClr val="00AF50"/>
                </a:solidFill>
                <a:latin typeface="Trebuchet MS"/>
                <a:cs typeface="Trebuchet MS"/>
              </a:rPr>
              <a:t>zor  </a:t>
            </a:r>
            <a:r>
              <a:rPr sz="2000" b="1" dirty="0">
                <a:solidFill>
                  <a:srgbClr val="00AF50"/>
                </a:solidFill>
                <a:latin typeface="Trebuchet MS"/>
                <a:cs typeface="Trebuchet MS"/>
              </a:rPr>
              <a:t>soruyu yapan değil</a:t>
            </a:r>
            <a:r>
              <a:rPr sz="20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i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rebuchet MS"/>
                <a:cs typeface="Trebuchet MS"/>
              </a:rPr>
              <a:t>çok </a:t>
            </a:r>
            <a:r>
              <a:rPr sz="2000" b="1" i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rebuchet MS"/>
                <a:cs typeface="Trebuchet MS"/>
              </a:rPr>
              <a:t>soruyu </a:t>
            </a:r>
            <a:r>
              <a:rPr sz="2000" b="1" i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rebuchet MS"/>
                <a:cs typeface="Trebuchet MS"/>
              </a:rPr>
              <a:t>doğru </a:t>
            </a:r>
            <a:r>
              <a:rPr sz="2000" b="1" i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rebuchet MS"/>
                <a:cs typeface="Trebuchet MS"/>
              </a:rPr>
              <a:t>yapan sınavı</a:t>
            </a:r>
            <a:r>
              <a:rPr sz="2000" b="1" i="1" u="heavy" spc="-17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i="1" u="heavy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rebuchet MS"/>
                <a:cs typeface="Trebuchet MS"/>
              </a:rPr>
              <a:t>kazanır.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2850" dirty="0">
              <a:latin typeface="Trebuchet MS"/>
              <a:cs typeface="Trebuchet MS"/>
            </a:endParaRPr>
          </a:p>
          <a:p>
            <a:pPr marL="355600" marR="106045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rebuchet MS"/>
                <a:cs typeface="Trebuchet MS"/>
              </a:rPr>
              <a:t>Her testte cevaplayamayacağınız </a:t>
            </a:r>
            <a:r>
              <a:rPr sz="2000" dirty="0">
                <a:latin typeface="Trebuchet MS"/>
                <a:cs typeface="Trebuchet MS"/>
              </a:rPr>
              <a:t>sorular </a:t>
            </a:r>
            <a:r>
              <a:rPr sz="2000" spc="-25" dirty="0">
                <a:latin typeface="Trebuchet MS"/>
                <a:cs typeface="Trebuchet MS"/>
              </a:rPr>
              <a:t>çıkacaktır. </a:t>
            </a:r>
            <a:r>
              <a:rPr sz="2000" spc="-5" dirty="0">
                <a:latin typeface="Trebuchet MS"/>
                <a:cs typeface="Trebuchet MS"/>
              </a:rPr>
              <a:t>Moralinizi  bozmayın.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228600"/>
            <a:ext cx="5867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700" dirty="0">
                <a:latin typeface="Times New Roman"/>
                <a:cs typeface="Times New Roman"/>
              </a:rPr>
              <a:t> </a:t>
            </a:r>
            <a:r>
              <a:rPr sz="2800" spc="-35" dirty="0"/>
              <a:t>SINAVDA </a:t>
            </a:r>
            <a:r>
              <a:rPr sz="2800" spc="-10" dirty="0"/>
              <a:t>BAŞARILI </a:t>
            </a:r>
            <a:r>
              <a:rPr sz="2800" spc="-5" dirty="0"/>
              <a:t>OLMAK</a:t>
            </a:r>
            <a:r>
              <a:rPr sz="2800" spc="95" dirty="0"/>
              <a:t> </a:t>
            </a:r>
            <a:r>
              <a:rPr sz="2800" spc="-5" dirty="0" smtClean="0"/>
              <a:t>İÇİN</a:t>
            </a:r>
            <a:r>
              <a:rPr lang="tr-TR" sz="2800" spc="-5" dirty="0" smtClean="0"/>
              <a:t>    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27303"/>
            <a:ext cx="7956550" cy="468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09575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Trebuchet MS"/>
                <a:cs typeface="Trebuchet MS"/>
              </a:rPr>
              <a:t>Sınavlarda çevrenizdeki kişilerin, hangi testi </a:t>
            </a:r>
            <a:r>
              <a:rPr sz="1600" spc="-10" dirty="0">
                <a:latin typeface="Trebuchet MS"/>
                <a:cs typeface="Trebuchet MS"/>
              </a:rPr>
              <a:t>çözdüğü, kaç </a:t>
            </a:r>
            <a:r>
              <a:rPr sz="1600" spc="-5" dirty="0">
                <a:latin typeface="Trebuchet MS"/>
                <a:cs typeface="Trebuchet MS"/>
              </a:rPr>
              <a:t>soru cevapladığı sizi  </a:t>
            </a:r>
            <a:r>
              <a:rPr sz="1600" spc="-10" dirty="0">
                <a:latin typeface="Trebuchet MS"/>
                <a:cs typeface="Trebuchet MS"/>
              </a:rPr>
              <a:t>ilgilendirmemeli. </a:t>
            </a:r>
            <a:r>
              <a:rPr sz="1600" spc="-5" dirty="0">
                <a:latin typeface="Trebuchet MS"/>
                <a:cs typeface="Trebuchet MS"/>
              </a:rPr>
              <a:t>Bu, dikkatinizi </a:t>
            </a:r>
            <a:r>
              <a:rPr sz="1600" spc="-10" dirty="0">
                <a:latin typeface="Trebuchet MS"/>
                <a:cs typeface="Trebuchet MS"/>
              </a:rPr>
              <a:t>dağıtabilir </a:t>
            </a:r>
            <a:r>
              <a:rPr sz="1600" spc="-5" dirty="0">
                <a:latin typeface="Trebuchet MS"/>
                <a:cs typeface="Trebuchet MS"/>
              </a:rPr>
              <a:t>ve moralinizi</a:t>
            </a:r>
            <a:r>
              <a:rPr sz="1600" spc="24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bozabilir.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2300">
              <a:latin typeface="Trebuchet MS"/>
              <a:cs typeface="Trebuchet MS"/>
            </a:endParaRPr>
          </a:p>
          <a:p>
            <a:pPr marL="355600" marR="156210" indent="-343535">
              <a:lnSpc>
                <a:spcPct val="100000"/>
              </a:lnSpc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dirty="0"/>
              <a:t>	</a:t>
            </a: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Test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çözümlerinizde her zaman süre tutun</a:t>
            </a:r>
            <a:r>
              <a:rPr sz="1600" b="1" i="1" spc="-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ve teste </a:t>
            </a:r>
            <a:r>
              <a:rPr sz="1600" spc="-10" dirty="0">
                <a:latin typeface="Trebuchet MS"/>
                <a:cs typeface="Trebuchet MS"/>
              </a:rPr>
              <a:t>başladığınız andan </a:t>
            </a:r>
            <a:r>
              <a:rPr sz="1600" spc="-5" dirty="0">
                <a:latin typeface="Trebuchet MS"/>
                <a:cs typeface="Trebuchet MS"/>
              </a:rPr>
              <a:t>itibaren  dış dünya ile tüm bağlantılarınızı olabildiğince kesin. Eğer bunu</a:t>
            </a:r>
            <a:r>
              <a:rPr sz="1600" spc="19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başarabilirseniz</a:t>
            </a:r>
            <a:endParaRPr sz="16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600" spc="-5" dirty="0">
                <a:latin typeface="Trebuchet MS"/>
                <a:cs typeface="Trebuchet MS"/>
              </a:rPr>
              <a:t>sınava </a:t>
            </a:r>
            <a:r>
              <a:rPr sz="1600" spc="-10" dirty="0">
                <a:latin typeface="Trebuchet MS"/>
                <a:cs typeface="Trebuchet MS"/>
              </a:rPr>
              <a:t>konsantre </a:t>
            </a:r>
            <a:r>
              <a:rPr sz="1600" spc="-5" dirty="0">
                <a:latin typeface="Trebuchet MS"/>
                <a:cs typeface="Trebuchet MS"/>
              </a:rPr>
              <a:t>olmuşsunuz</a:t>
            </a:r>
            <a:r>
              <a:rPr sz="1600" spc="8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demektir.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latin typeface="Trebuchet MS"/>
                <a:cs typeface="Trebuchet MS"/>
              </a:rPr>
              <a:t>Her </a:t>
            </a:r>
            <a:r>
              <a:rPr sz="1800" b="1" spc="-5" dirty="0">
                <a:latin typeface="Trebuchet MS"/>
                <a:cs typeface="Trebuchet MS"/>
              </a:rPr>
              <a:t>denemenin </a:t>
            </a:r>
            <a:r>
              <a:rPr sz="1800" b="1" dirty="0">
                <a:latin typeface="Trebuchet MS"/>
                <a:cs typeface="Trebuchet MS"/>
              </a:rPr>
              <a:t>sonunda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doğru,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yanlış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ve boş</a:t>
            </a:r>
            <a:r>
              <a:rPr sz="1800" b="1" i="1" spc="-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sorularınızı </a:t>
            </a:r>
            <a:r>
              <a:rPr sz="1800" b="1" dirty="0">
                <a:latin typeface="Trebuchet MS"/>
                <a:cs typeface="Trebuchet MS"/>
              </a:rPr>
              <a:t>kontrol</a:t>
            </a:r>
            <a:r>
              <a:rPr sz="1800" b="1" spc="-10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edin.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b="1" spc="-25" dirty="0">
                <a:latin typeface="Trebuchet MS"/>
                <a:cs typeface="Trebuchet MS"/>
              </a:rPr>
              <a:t>Yanlış </a:t>
            </a:r>
            <a:r>
              <a:rPr sz="1800" b="1" spc="-5" dirty="0">
                <a:latin typeface="Trebuchet MS"/>
                <a:cs typeface="Trebuchet MS"/>
              </a:rPr>
              <a:t>işaretlenen ve </a:t>
            </a:r>
            <a:r>
              <a:rPr sz="1800" b="1" dirty="0">
                <a:latin typeface="Trebuchet MS"/>
                <a:cs typeface="Trebuchet MS"/>
              </a:rPr>
              <a:t>boş </a:t>
            </a:r>
            <a:r>
              <a:rPr sz="1800" b="1" spc="-10" dirty="0">
                <a:latin typeface="Trebuchet MS"/>
                <a:cs typeface="Trebuchet MS"/>
              </a:rPr>
              <a:t>bırakılan </a:t>
            </a:r>
            <a:r>
              <a:rPr sz="1800" b="1" spc="-5" dirty="0">
                <a:latin typeface="Trebuchet MS"/>
                <a:cs typeface="Trebuchet MS"/>
              </a:rPr>
              <a:t>soruları </a:t>
            </a:r>
            <a:r>
              <a:rPr sz="1800" b="1" spc="-15" dirty="0">
                <a:latin typeface="Trebuchet MS"/>
                <a:cs typeface="Trebuchet MS"/>
              </a:rPr>
              <a:t>tekrar </a:t>
            </a:r>
            <a:r>
              <a:rPr sz="1800" b="1" spc="-5" dirty="0">
                <a:latin typeface="Trebuchet MS"/>
                <a:cs typeface="Trebuchet MS"/>
              </a:rPr>
              <a:t>inceleyip</a:t>
            </a:r>
            <a:r>
              <a:rPr sz="1800" b="1" spc="7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kontrol</a:t>
            </a:r>
            <a:endParaRPr sz="1800">
              <a:latin typeface="Trebuchet MS"/>
              <a:cs typeface="Trebuchet MS"/>
            </a:endParaRPr>
          </a:p>
          <a:p>
            <a:pPr marL="355600" marR="193675">
              <a:lnSpc>
                <a:spcPct val="100000"/>
              </a:lnSpc>
            </a:pPr>
            <a:r>
              <a:rPr sz="1800" b="1" dirty="0">
                <a:latin typeface="Trebuchet MS"/>
                <a:cs typeface="Trebuchet MS"/>
              </a:rPr>
              <a:t>edin. </a:t>
            </a:r>
            <a:r>
              <a:rPr sz="1800" b="1" spc="-10" dirty="0">
                <a:latin typeface="Trebuchet MS"/>
                <a:cs typeface="Trebuchet MS"/>
              </a:rPr>
              <a:t>Aynı </a:t>
            </a:r>
            <a:r>
              <a:rPr sz="1800" b="1" dirty="0">
                <a:latin typeface="Trebuchet MS"/>
                <a:cs typeface="Trebuchet MS"/>
              </a:rPr>
              <a:t>hata </a:t>
            </a:r>
            <a:r>
              <a:rPr sz="1800" b="1" spc="-5" dirty="0">
                <a:latin typeface="Trebuchet MS"/>
                <a:cs typeface="Trebuchet MS"/>
              </a:rPr>
              <a:t>ve eksiklerle </a:t>
            </a:r>
            <a:r>
              <a:rPr sz="1800" b="1" spc="-10" dirty="0">
                <a:latin typeface="Trebuchet MS"/>
                <a:cs typeface="Trebuchet MS"/>
              </a:rPr>
              <a:t>sınavlara </a:t>
            </a:r>
            <a:r>
              <a:rPr sz="1800" b="1" dirty="0">
                <a:latin typeface="Trebuchet MS"/>
                <a:cs typeface="Trebuchet MS"/>
              </a:rPr>
              <a:t>girmeye devam </a:t>
            </a:r>
            <a:r>
              <a:rPr sz="1800" b="1" spc="-5" dirty="0">
                <a:latin typeface="Trebuchet MS"/>
                <a:cs typeface="Trebuchet MS"/>
              </a:rPr>
              <a:t>ederseniz </a:t>
            </a:r>
            <a:r>
              <a:rPr sz="1800" b="1" dirty="0">
                <a:latin typeface="Trebuchet MS"/>
                <a:cs typeface="Trebuchet MS"/>
              </a:rPr>
              <a:t>aynı  sonuçları almaya da </a:t>
            </a:r>
            <a:r>
              <a:rPr sz="1800" b="1" spc="-5" dirty="0">
                <a:latin typeface="Trebuchet MS"/>
                <a:cs typeface="Trebuchet MS"/>
              </a:rPr>
              <a:t>devam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edersiniz.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Test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çözme hızınızı konu tekrarıyla </a:t>
            </a:r>
            <a:r>
              <a:rPr sz="1600" b="1" i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değil,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soru çözerek</a:t>
            </a:r>
            <a:r>
              <a:rPr sz="1600" b="1" i="1" u="heavy" spc="2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arttırabilirsiniz.</a:t>
            </a:r>
            <a:endParaRPr sz="16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600" spc="-10" dirty="0">
                <a:latin typeface="Trebuchet MS"/>
                <a:cs typeface="Trebuchet MS"/>
              </a:rPr>
              <a:t>Hazırlık döneminde çok </a:t>
            </a:r>
            <a:r>
              <a:rPr sz="1600" spc="-5" dirty="0">
                <a:latin typeface="Trebuchet MS"/>
                <a:cs typeface="Trebuchet MS"/>
              </a:rPr>
              <a:t>sayıda soru </a:t>
            </a:r>
            <a:r>
              <a:rPr sz="1600" spc="-10" dirty="0">
                <a:latin typeface="Trebuchet MS"/>
                <a:cs typeface="Trebuchet MS"/>
              </a:rPr>
              <a:t>çözmeye </a:t>
            </a:r>
            <a:r>
              <a:rPr sz="1600" spc="-5" dirty="0">
                <a:latin typeface="Trebuchet MS"/>
                <a:cs typeface="Trebuchet MS"/>
              </a:rPr>
              <a:t>gayret</a:t>
            </a:r>
            <a:r>
              <a:rPr sz="1600" spc="17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edin.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b="1" i="1" spc="-60" dirty="0">
                <a:solidFill>
                  <a:srgbClr val="C00000"/>
                </a:solidFill>
                <a:latin typeface="Trebuchet MS"/>
                <a:cs typeface="Trebuchet MS"/>
              </a:rPr>
              <a:t>Test </a:t>
            </a:r>
            <a:r>
              <a:rPr sz="1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çözerken</a:t>
            </a:r>
            <a:r>
              <a:rPr sz="1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ezberden </a:t>
            </a:r>
            <a:r>
              <a:rPr sz="1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kaçının</a:t>
            </a:r>
            <a:r>
              <a:rPr sz="1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. </a:t>
            </a:r>
            <a:r>
              <a:rPr sz="1600" b="1" i="1" spc="-10" dirty="0">
                <a:solidFill>
                  <a:srgbClr val="C00000"/>
                </a:solidFill>
                <a:latin typeface="Trebuchet MS"/>
                <a:cs typeface="Trebuchet MS"/>
              </a:rPr>
              <a:t>Soruları </a:t>
            </a:r>
            <a:r>
              <a:rPr sz="1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anlayarak </a:t>
            </a:r>
            <a:r>
              <a:rPr sz="1600" b="1" i="1" spc="-10" dirty="0">
                <a:solidFill>
                  <a:srgbClr val="C00000"/>
                </a:solidFill>
                <a:latin typeface="Trebuchet MS"/>
                <a:cs typeface="Trebuchet MS"/>
              </a:rPr>
              <a:t>ve </a:t>
            </a:r>
            <a:r>
              <a:rPr sz="1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yorumlayarak</a:t>
            </a:r>
            <a:r>
              <a:rPr sz="1600" b="1" i="1" spc="3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çözmeye</a:t>
            </a:r>
            <a:endParaRPr sz="16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çalışın.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5482" y="461594"/>
            <a:ext cx="57327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none" spc="-1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0" u="none" spc="-10" dirty="0">
                <a:solidFill>
                  <a:srgbClr val="FF0000"/>
                </a:solidFill>
                <a:latin typeface="Carlito"/>
                <a:cs typeface="Carlito"/>
              </a:rPr>
              <a:t>Sınavla </a:t>
            </a:r>
            <a:r>
              <a:rPr b="0" u="none" spc="-5" dirty="0">
                <a:solidFill>
                  <a:srgbClr val="FF0000"/>
                </a:solidFill>
                <a:latin typeface="Carlito"/>
                <a:cs typeface="Carlito"/>
              </a:rPr>
              <a:t>İlgili </a:t>
            </a:r>
            <a:r>
              <a:rPr b="0" u="none" spc="-25" dirty="0">
                <a:solidFill>
                  <a:srgbClr val="FF0000"/>
                </a:solidFill>
                <a:latin typeface="Carlito"/>
                <a:cs typeface="Carlito"/>
              </a:rPr>
              <a:t>Şikayetler</a:t>
            </a:r>
            <a:r>
              <a:rPr b="0" u="none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b="0" u="none" spc="5" dirty="0">
                <a:solidFill>
                  <a:srgbClr val="FF0000"/>
                </a:solidFill>
                <a:latin typeface="Carlito"/>
                <a:cs typeface="Carlito"/>
              </a:rPr>
              <a:t>(3)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1719068"/>
            <a:ext cx="202859" cy="213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9144" y="1613738"/>
            <a:ext cx="7611109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GENELDE </a:t>
            </a:r>
            <a:r>
              <a:rPr sz="2400" spc="-20" dirty="0">
                <a:latin typeface="Carlito"/>
                <a:cs typeface="Carlito"/>
              </a:rPr>
              <a:t>DİKKATSİZLİKTEN </a:t>
            </a:r>
            <a:r>
              <a:rPr sz="2400" spc="-35" dirty="0">
                <a:latin typeface="Carlito"/>
                <a:cs typeface="Carlito"/>
              </a:rPr>
              <a:t>DOLAYI </a:t>
            </a:r>
            <a:r>
              <a:rPr sz="2400" spc="-10" dirty="0">
                <a:latin typeface="Carlito"/>
                <a:cs typeface="Carlito"/>
              </a:rPr>
              <a:t>ÇOK </a:t>
            </a:r>
            <a:r>
              <a:rPr sz="2400" spc="-5" dirty="0">
                <a:latin typeface="Carlito"/>
                <a:cs typeface="Carlito"/>
              </a:rPr>
              <a:t>SORU</a:t>
            </a:r>
            <a:r>
              <a:rPr sz="2400" spc="5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KAÇIRIYORUM!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rlito"/>
                <a:cs typeface="Carlito"/>
              </a:rPr>
              <a:t>ZAMANI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YETİŞTİREMİYORUM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rlito"/>
                <a:cs typeface="Carlito"/>
              </a:rPr>
              <a:t>BAZI SORULARA </a:t>
            </a:r>
            <a:r>
              <a:rPr sz="2400" spc="-30" dirty="0">
                <a:latin typeface="Carlito"/>
                <a:cs typeface="Carlito"/>
              </a:rPr>
              <a:t>TAKILIP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KALIYORUM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spc="-55" dirty="0">
                <a:latin typeface="Carlito"/>
                <a:cs typeface="Carlito"/>
              </a:rPr>
              <a:t>SINAV, </a:t>
            </a:r>
            <a:r>
              <a:rPr sz="2400" spc="-5" dirty="0">
                <a:latin typeface="Carlito"/>
                <a:cs typeface="Carlito"/>
              </a:rPr>
              <a:t>BİR </a:t>
            </a:r>
            <a:r>
              <a:rPr sz="2400" dirty="0">
                <a:latin typeface="Carlito"/>
                <a:cs typeface="Carlito"/>
              </a:rPr>
              <a:t>AN </a:t>
            </a:r>
            <a:r>
              <a:rPr sz="2400" spc="-5" dirty="0">
                <a:latin typeface="Carlito"/>
                <a:cs typeface="Carlito"/>
              </a:rPr>
              <a:t>ÖNCE BİTSİN </a:t>
            </a:r>
            <a:r>
              <a:rPr sz="2400" spc="-15" dirty="0">
                <a:latin typeface="Carlito"/>
                <a:cs typeface="Carlito"/>
              </a:rPr>
              <a:t>İSTİYORUM,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SIKILIYORUM.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rlito"/>
                <a:cs typeface="Carlito"/>
              </a:rPr>
              <a:t>OLUMSUZ </a:t>
            </a:r>
            <a:r>
              <a:rPr sz="2400" spc="-5" dirty="0">
                <a:latin typeface="Carlito"/>
                <a:cs typeface="Carlito"/>
              </a:rPr>
              <a:t>SORU </a:t>
            </a:r>
            <a:r>
              <a:rPr sz="2400" spc="-20" dirty="0">
                <a:latin typeface="Carlito"/>
                <a:cs typeface="Carlito"/>
              </a:rPr>
              <a:t>KÖKLERİNİ OLUMLU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ANLIYORUM.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" y="2596892"/>
            <a:ext cx="202859" cy="213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3474716"/>
            <a:ext cx="202859" cy="213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4352540"/>
            <a:ext cx="202859" cy="213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5230364"/>
            <a:ext cx="202859" cy="213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65532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rlito"/>
                <a:cs typeface="Carlito"/>
              </a:rPr>
              <a:t>NE</a:t>
            </a:r>
            <a:r>
              <a:rPr b="0" spc="-30" dirty="0">
                <a:latin typeface="Carlito"/>
                <a:cs typeface="Carlito"/>
              </a:rPr>
              <a:t> YAPMALISINIZ?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021586"/>
            <a:ext cx="8610600" cy="393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rlito"/>
                <a:cs typeface="Carlito"/>
              </a:rPr>
              <a:t>BU </a:t>
            </a:r>
            <a:r>
              <a:rPr sz="3200" spc="-25" dirty="0">
                <a:latin typeface="Carlito"/>
                <a:cs typeface="Carlito"/>
              </a:rPr>
              <a:t>ŞİKAYETLERİN </a:t>
            </a:r>
            <a:r>
              <a:rPr sz="3200" spc="-10" dirty="0">
                <a:latin typeface="Carlito"/>
                <a:cs typeface="Carlito"/>
              </a:rPr>
              <a:t>ÇOĞUNUN </a:t>
            </a:r>
            <a:r>
              <a:rPr sz="3200" spc="-45" dirty="0" smtClean="0">
                <a:latin typeface="Carlito"/>
                <a:cs typeface="Carlito"/>
              </a:rPr>
              <a:t>ALTINDA</a:t>
            </a:r>
            <a:r>
              <a:rPr lang="tr-TR" sz="3200" spc="-45" dirty="0" smtClean="0">
                <a:latin typeface="Carlito"/>
                <a:cs typeface="Carlito"/>
              </a:rPr>
              <a:t> </a:t>
            </a:r>
            <a:r>
              <a:rPr sz="3200" spc="-30" dirty="0" smtClean="0">
                <a:latin typeface="Carlito"/>
                <a:cs typeface="Carlito"/>
              </a:rPr>
              <a:t>SINAVLA  </a:t>
            </a:r>
            <a:r>
              <a:rPr sz="3200" spc="-15" dirty="0">
                <a:latin typeface="Carlito"/>
                <a:cs typeface="Carlito"/>
              </a:rPr>
              <a:t>İLGİLİ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4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«YANLIŞ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ALIŞKANLIKLAR» </a:t>
            </a:r>
            <a:r>
              <a:rPr sz="3200" spc="-20" dirty="0">
                <a:latin typeface="Carlito"/>
                <a:cs typeface="Carlito"/>
              </a:rPr>
              <a:t>ve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4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«YANLIŞ</a:t>
            </a:r>
            <a:endParaRPr sz="32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3200" u="heavy" spc="-8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3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SINAV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ALGISI»</a:t>
            </a:r>
            <a:r>
              <a:rPr sz="32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spc="-65" dirty="0">
                <a:latin typeface="Carlito"/>
                <a:cs typeface="Carlito"/>
              </a:rPr>
              <a:t>YATMAKTADIR.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50" dirty="0">
              <a:latin typeface="Carlito"/>
              <a:cs typeface="Carlito"/>
            </a:endParaRPr>
          </a:p>
          <a:p>
            <a:pPr marL="2163445" marR="1825625" indent="299720">
              <a:lnSpc>
                <a:spcPct val="120100"/>
              </a:lnSpc>
              <a:spcBef>
                <a:spcPts val="5"/>
              </a:spcBef>
            </a:pPr>
            <a:r>
              <a:rPr sz="3800" b="1" dirty="0">
                <a:solidFill>
                  <a:srgbClr val="FF0000"/>
                </a:solidFill>
                <a:latin typeface="Carlito"/>
                <a:cs typeface="Carlito"/>
              </a:rPr>
              <a:t>BU </a:t>
            </a:r>
            <a:r>
              <a:rPr sz="3800" b="1" spc="-10" dirty="0">
                <a:solidFill>
                  <a:srgbClr val="FF0000"/>
                </a:solidFill>
                <a:latin typeface="Carlito"/>
                <a:cs typeface="Carlito"/>
              </a:rPr>
              <a:t>DURUMDAN  KURTULMAK</a:t>
            </a:r>
            <a:r>
              <a:rPr sz="3800" b="1" spc="-9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800" b="1" dirty="0">
                <a:solidFill>
                  <a:srgbClr val="FF0000"/>
                </a:solidFill>
                <a:latin typeface="Carlito"/>
                <a:cs typeface="Carlito"/>
              </a:rPr>
              <a:t>İÇİN?</a:t>
            </a:r>
            <a:endParaRPr sz="3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7326" y="461594"/>
            <a:ext cx="46951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40" dirty="0">
                <a:latin typeface="Carlito"/>
                <a:cs typeface="Carlito"/>
              </a:rPr>
              <a:t>YAPMANIZ</a:t>
            </a:r>
            <a:r>
              <a:rPr b="0" spc="-50" dirty="0">
                <a:latin typeface="Carlito"/>
                <a:cs typeface="Carlito"/>
              </a:rPr>
              <a:t> </a:t>
            </a:r>
            <a:r>
              <a:rPr b="0" dirty="0">
                <a:latin typeface="Carlito"/>
                <a:cs typeface="Carlito"/>
              </a:rPr>
              <a:t>GEREKEN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48640" y="2281417"/>
            <a:ext cx="343535" cy="347980"/>
            <a:chOff x="548640" y="2281417"/>
            <a:chExt cx="343535" cy="347980"/>
          </a:xfrm>
        </p:grpSpPr>
        <p:sp>
          <p:nvSpPr>
            <p:cNvPr id="4" name="object 4"/>
            <p:cNvSpPr/>
            <p:nvPr/>
          </p:nvSpPr>
          <p:spPr>
            <a:xfrm>
              <a:off x="548640" y="2281417"/>
              <a:ext cx="343535" cy="347980"/>
            </a:xfrm>
            <a:custGeom>
              <a:avLst/>
              <a:gdLst/>
              <a:ahLst/>
              <a:cxnLst/>
              <a:rect l="l" t="t" r="r" b="b"/>
              <a:pathLst>
                <a:path w="343534" h="347980">
                  <a:moveTo>
                    <a:pt x="171593" y="0"/>
                  </a:moveTo>
                  <a:lnTo>
                    <a:pt x="128738" y="5510"/>
                  </a:lnTo>
                  <a:lnTo>
                    <a:pt x="89805" y="20986"/>
                  </a:lnTo>
                  <a:lnTo>
                    <a:pt x="56237" y="45184"/>
                  </a:lnTo>
                  <a:lnTo>
                    <a:pt x="29300" y="76688"/>
                  </a:lnTo>
                  <a:lnTo>
                    <a:pt x="10382" y="114101"/>
                  </a:lnTo>
                  <a:lnTo>
                    <a:pt x="865" y="156125"/>
                  </a:lnTo>
                  <a:lnTo>
                    <a:pt x="0" y="173892"/>
                  </a:lnTo>
                  <a:lnTo>
                    <a:pt x="230" y="182835"/>
                  </a:lnTo>
                  <a:lnTo>
                    <a:pt x="7728" y="225619"/>
                  </a:lnTo>
                  <a:lnTo>
                    <a:pt x="24858" y="264078"/>
                  </a:lnTo>
                  <a:lnTo>
                    <a:pt x="50238" y="296867"/>
                  </a:lnTo>
                  <a:lnTo>
                    <a:pt x="82594" y="322583"/>
                  </a:lnTo>
                  <a:lnTo>
                    <a:pt x="120548" y="339942"/>
                  </a:lnTo>
                  <a:lnTo>
                    <a:pt x="162767" y="347541"/>
                  </a:lnTo>
                  <a:lnTo>
                    <a:pt x="171593" y="347774"/>
                  </a:lnTo>
                  <a:lnTo>
                    <a:pt x="180417" y="347541"/>
                  </a:lnTo>
                  <a:lnTo>
                    <a:pt x="222638" y="339942"/>
                  </a:lnTo>
                  <a:lnTo>
                    <a:pt x="260521" y="322583"/>
                  </a:lnTo>
                  <a:lnTo>
                    <a:pt x="292959" y="296867"/>
                  </a:lnTo>
                  <a:lnTo>
                    <a:pt x="318328" y="264078"/>
                  </a:lnTo>
                  <a:lnTo>
                    <a:pt x="335446" y="225619"/>
                  </a:lnTo>
                  <a:lnTo>
                    <a:pt x="342964" y="182835"/>
                  </a:lnTo>
                  <a:lnTo>
                    <a:pt x="343177" y="173892"/>
                  </a:lnTo>
                  <a:lnTo>
                    <a:pt x="342964" y="164951"/>
                  </a:lnTo>
                  <a:lnTo>
                    <a:pt x="335446" y="122165"/>
                  </a:lnTo>
                  <a:lnTo>
                    <a:pt x="318328" y="83708"/>
                  </a:lnTo>
                  <a:lnTo>
                    <a:pt x="292959" y="50910"/>
                  </a:lnTo>
                  <a:lnTo>
                    <a:pt x="260521" y="25203"/>
                  </a:lnTo>
                  <a:lnTo>
                    <a:pt x="222638" y="7834"/>
                  </a:lnTo>
                  <a:lnTo>
                    <a:pt x="180417" y="239"/>
                  </a:lnTo>
                  <a:lnTo>
                    <a:pt x="171593" y="0"/>
                  </a:lnTo>
                  <a:close/>
                </a:path>
              </a:pathLst>
            </a:custGeom>
            <a:solidFill>
              <a:srgbClr val="090A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4177" y="2287047"/>
              <a:ext cx="332105" cy="336550"/>
            </a:xfrm>
            <a:custGeom>
              <a:avLst/>
              <a:gdLst/>
              <a:ahLst/>
              <a:cxnLst/>
              <a:rect l="l" t="t" r="r" b="b"/>
              <a:pathLst>
                <a:path w="332105" h="336550">
                  <a:moveTo>
                    <a:pt x="166056" y="0"/>
                  </a:moveTo>
                  <a:lnTo>
                    <a:pt x="124527" y="5318"/>
                  </a:lnTo>
                  <a:lnTo>
                    <a:pt x="86920" y="20340"/>
                  </a:lnTo>
                  <a:lnTo>
                    <a:pt x="54390" y="43698"/>
                  </a:lnTo>
                  <a:lnTo>
                    <a:pt x="28378" y="74220"/>
                  </a:lnTo>
                  <a:lnTo>
                    <a:pt x="10093" y="110399"/>
                  </a:lnTo>
                  <a:lnTo>
                    <a:pt x="865" y="151079"/>
                  </a:lnTo>
                  <a:lnTo>
                    <a:pt x="0" y="168262"/>
                  </a:lnTo>
                  <a:lnTo>
                    <a:pt x="230" y="176913"/>
                  </a:lnTo>
                  <a:lnTo>
                    <a:pt x="7440" y="218293"/>
                  </a:lnTo>
                  <a:lnTo>
                    <a:pt x="24051" y="255525"/>
                  </a:lnTo>
                  <a:lnTo>
                    <a:pt x="48621" y="287262"/>
                  </a:lnTo>
                  <a:lnTo>
                    <a:pt x="79941" y="312161"/>
                  </a:lnTo>
                  <a:lnTo>
                    <a:pt x="116682" y="328994"/>
                  </a:lnTo>
                  <a:lnTo>
                    <a:pt x="157518" y="336299"/>
                  </a:lnTo>
                  <a:lnTo>
                    <a:pt x="166056" y="336533"/>
                  </a:lnTo>
                  <a:lnTo>
                    <a:pt x="174591" y="336299"/>
                  </a:lnTo>
                  <a:lnTo>
                    <a:pt x="215429" y="328994"/>
                  </a:lnTo>
                  <a:lnTo>
                    <a:pt x="252171" y="312161"/>
                  </a:lnTo>
                  <a:lnTo>
                    <a:pt x="283497" y="287262"/>
                  </a:lnTo>
                  <a:lnTo>
                    <a:pt x="308062" y="255525"/>
                  </a:lnTo>
                  <a:lnTo>
                    <a:pt x="324613" y="218293"/>
                  </a:lnTo>
                  <a:lnTo>
                    <a:pt x="331871" y="176913"/>
                  </a:lnTo>
                  <a:lnTo>
                    <a:pt x="332107" y="168262"/>
                  </a:lnTo>
                  <a:lnTo>
                    <a:pt x="331871" y="159611"/>
                  </a:lnTo>
                  <a:lnTo>
                    <a:pt x="324613" y="118231"/>
                  </a:lnTo>
                  <a:lnTo>
                    <a:pt x="308062" y="81001"/>
                  </a:lnTo>
                  <a:lnTo>
                    <a:pt x="283497" y="49257"/>
                  </a:lnTo>
                  <a:lnTo>
                    <a:pt x="252171" y="24364"/>
                  </a:lnTo>
                  <a:lnTo>
                    <a:pt x="215429" y="7522"/>
                  </a:lnTo>
                  <a:lnTo>
                    <a:pt x="174591" y="215"/>
                  </a:lnTo>
                  <a:lnTo>
                    <a:pt x="166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7637" y="2290545"/>
              <a:ext cx="325755" cy="329565"/>
            </a:xfrm>
            <a:custGeom>
              <a:avLst/>
              <a:gdLst/>
              <a:ahLst/>
              <a:cxnLst/>
              <a:rect l="l" t="t" r="r" b="b"/>
              <a:pathLst>
                <a:path w="325755" h="329564">
                  <a:moveTo>
                    <a:pt x="162595" y="0"/>
                  </a:moveTo>
                  <a:lnTo>
                    <a:pt x="121988" y="5198"/>
                  </a:lnTo>
                  <a:lnTo>
                    <a:pt x="85075" y="19860"/>
                  </a:lnTo>
                  <a:lnTo>
                    <a:pt x="53294" y="42836"/>
                  </a:lnTo>
                  <a:lnTo>
                    <a:pt x="27800" y="72639"/>
                  </a:lnTo>
                  <a:lnTo>
                    <a:pt x="9863" y="108128"/>
                  </a:lnTo>
                  <a:lnTo>
                    <a:pt x="865" y="147931"/>
                  </a:lnTo>
                  <a:lnTo>
                    <a:pt x="0" y="164764"/>
                  </a:lnTo>
                  <a:lnTo>
                    <a:pt x="230" y="173240"/>
                  </a:lnTo>
                  <a:lnTo>
                    <a:pt x="7325" y="213743"/>
                  </a:lnTo>
                  <a:lnTo>
                    <a:pt x="23591" y="250156"/>
                  </a:lnTo>
                  <a:lnTo>
                    <a:pt x="47641" y="281251"/>
                  </a:lnTo>
                  <a:lnTo>
                    <a:pt x="78327" y="305681"/>
                  </a:lnTo>
                  <a:lnTo>
                    <a:pt x="114260" y="322106"/>
                  </a:lnTo>
                  <a:lnTo>
                    <a:pt x="154233" y="329295"/>
                  </a:lnTo>
                  <a:lnTo>
                    <a:pt x="162595" y="329529"/>
                  </a:lnTo>
                  <a:lnTo>
                    <a:pt x="170958" y="329295"/>
                  </a:lnTo>
                  <a:lnTo>
                    <a:pt x="210928" y="322106"/>
                  </a:lnTo>
                  <a:lnTo>
                    <a:pt x="246866" y="305681"/>
                  </a:lnTo>
                  <a:lnTo>
                    <a:pt x="277554" y="281251"/>
                  </a:lnTo>
                  <a:lnTo>
                    <a:pt x="301599" y="250156"/>
                  </a:lnTo>
                  <a:lnTo>
                    <a:pt x="317866" y="213743"/>
                  </a:lnTo>
                  <a:lnTo>
                    <a:pt x="324958" y="173240"/>
                  </a:lnTo>
                  <a:lnTo>
                    <a:pt x="325195" y="164764"/>
                  </a:lnTo>
                  <a:lnTo>
                    <a:pt x="324958" y="156290"/>
                  </a:lnTo>
                  <a:lnTo>
                    <a:pt x="317866" y="115785"/>
                  </a:lnTo>
                  <a:lnTo>
                    <a:pt x="301599" y="79371"/>
                  </a:lnTo>
                  <a:lnTo>
                    <a:pt x="277554" y="48274"/>
                  </a:lnTo>
                  <a:lnTo>
                    <a:pt x="246866" y="23909"/>
                  </a:lnTo>
                  <a:lnTo>
                    <a:pt x="210928" y="7426"/>
                  </a:lnTo>
                  <a:lnTo>
                    <a:pt x="170958" y="239"/>
                  </a:lnTo>
                  <a:lnTo>
                    <a:pt x="162595" y="0"/>
                  </a:lnTo>
                  <a:close/>
                </a:path>
              </a:pathLst>
            </a:custGeom>
            <a:solidFill>
              <a:srgbClr val="005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1747" y="2376745"/>
              <a:ext cx="277495" cy="159385"/>
            </a:xfrm>
            <a:custGeom>
              <a:avLst/>
              <a:gdLst/>
              <a:ahLst/>
              <a:cxnLst/>
              <a:rect l="l" t="t" r="r" b="b"/>
              <a:pathLst>
                <a:path w="277494" h="159385">
                  <a:moveTo>
                    <a:pt x="145581" y="0"/>
                  </a:moveTo>
                  <a:lnTo>
                    <a:pt x="153423" y="52673"/>
                  </a:lnTo>
                  <a:lnTo>
                    <a:pt x="0" y="52673"/>
                  </a:lnTo>
                  <a:lnTo>
                    <a:pt x="115" y="106386"/>
                  </a:lnTo>
                  <a:lnTo>
                    <a:pt x="152674" y="106386"/>
                  </a:lnTo>
                  <a:lnTo>
                    <a:pt x="144772" y="159048"/>
                  </a:lnTo>
                  <a:lnTo>
                    <a:pt x="277206" y="79733"/>
                  </a:lnTo>
                  <a:lnTo>
                    <a:pt x="1455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83411" y="2116963"/>
            <a:ext cx="7209155" cy="327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u="heavy" spc="-9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9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BİLGİ-YORUM-HIZ</a:t>
            </a:r>
            <a:endParaRPr sz="3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Carlito"/>
              <a:cs typeface="Carlito"/>
            </a:endParaRPr>
          </a:p>
          <a:p>
            <a:pPr marL="521334" marR="5080" indent="-47625" algn="ctr">
              <a:lnSpc>
                <a:spcPct val="100000"/>
              </a:lnSpc>
            </a:pPr>
            <a:r>
              <a:rPr sz="3400" b="1" spc="-5" dirty="0">
                <a:solidFill>
                  <a:srgbClr val="001F5F"/>
                </a:solidFill>
                <a:latin typeface="Carlito"/>
                <a:cs typeface="Carlito"/>
              </a:rPr>
              <a:t>BÜTÜN </a:t>
            </a:r>
            <a:r>
              <a:rPr sz="3400" b="1" spc="-10" dirty="0">
                <a:solidFill>
                  <a:srgbClr val="001F5F"/>
                </a:solidFill>
                <a:latin typeface="Carlito"/>
                <a:cs typeface="Carlito"/>
              </a:rPr>
              <a:t>MESELE, ELİNİZDEKİ </a:t>
            </a:r>
            <a:r>
              <a:rPr sz="3400" b="1" spc="-15" dirty="0">
                <a:solidFill>
                  <a:srgbClr val="001F5F"/>
                </a:solidFill>
                <a:latin typeface="Carlito"/>
                <a:cs typeface="Carlito"/>
              </a:rPr>
              <a:t>BİLGİYİ  </a:t>
            </a:r>
            <a:r>
              <a:rPr sz="3400" b="1" spc="-10" dirty="0">
                <a:solidFill>
                  <a:srgbClr val="001F5F"/>
                </a:solidFill>
                <a:latin typeface="Carlito"/>
                <a:cs typeface="Carlito"/>
              </a:rPr>
              <a:t>DOĞRU </a:t>
            </a:r>
            <a:r>
              <a:rPr sz="3400" b="1" spc="-20" dirty="0">
                <a:solidFill>
                  <a:srgbClr val="001F5F"/>
                </a:solidFill>
                <a:latin typeface="Carlito"/>
                <a:cs typeface="Carlito"/>
              </a:rPr>
              <a:t>YORUMLAMAK ve </a:t>
            </a:r>
            <a:r>
              <a:rPr sz="3400" b="1" dirty="0">
                <a:solidFill>
                  <a:srgbClr val="001F5F"/>
                </a:solidFill>
                <a:latin typeface="Carlito"/>
                <a:cs typeface="Carlito"/>
              </a:rPr>
              <a:t>BU </a:t>
            </a:r>
            <a:r>
              <a:rPr sz="3400" b="1" spc="-20" dirty="0">
                <a:solidFill>
                  <a:srgbClr val="001F5F"/>
                </a:solidFill>
                <a:latin typeface="Carlito"/>
                <a:cs typeface="Carlito"/>
              </a:rPr>
              <a:t>BİLGİYİ  </a:t>
            </a:r>
            <a:r>
              <a:rPr sz="3400" b="1" spc="-5" dirty="0">
                <a:solidFill>
                  <a:srgbClr val="001F5F"/>
                </a:solidFill>
                <a:latin typeface="Carlito"/>
                <a:cs typeface="Carlito"/>
              </a:rPr>
              <a:t>HANGİ </a:t>
            </a:r>
            <a:r>
              <a:rPr sz="3400" b="1" spc="-20" dirty="0">
                <a:solidFill>
                  <a:srgbClr val="001F5F"/>
                </a:solidFill>
                <a:latin typeface="Carlito"/>
                <a:cs typeface="Carlito"/>
              </a:rPr>
              <a:t>SORUDA</a:t>
            </a:r>
            <a:r>
              <a:rPr sz="3400" b="1" spc="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400" b="1" spc="-15" dirty="0">
                <a:solidFill>
                  <a:srgbClr val="001F5F"/>
                </a:solidFill>
                <a:latin typeface="Carlito"/>
                <a:cs typeface="Carlito"/>
              </a:rPr>
              <a:t>KULLANACAĞINIZI</a:t>
            </a:r>
            <a:endParaRPr sz="3400">
              <a:latin typeface="Carlito"/>
              <a:cs typeface="Carlito"/>
            </a:endParaRPr>
          </a:p>
          <a:p>
            <a:pPr marL="511809" algn="ctr">
              <a:lnSpc>
                <a:spcPct val="100000"/>
              </a:lnSpc>
              <a:spcBef>
                <a:spcPts val="5"/>
              </a:spcBef>
            </a:pPr>
            <a:r>
              <a:rPr sz="3400" b="1" spc="-5" dirty="0">
                <a:solidFill>
                  <a:srgbClr val="001F5F"/>
                </a:solidFill>
                <a:latin typeface="Carlito"/>
                <a:cs typeface="Carlito"/>
              </a:rPr>
              <a:t>BİLMEKTE </a:t>
            </a:r>
            <a:r>
              <a:rPr sz="3400" b="1" spc="-20" dirty="0">
                <a:solidFill>
                  <a:srgbClr val="001F5F"/>
                </a:solidFill>
                <a:latin typeface="Carlito"/>
                <a:cs typeface="Carlito"/>
              </a:rPr>
              <a:t>ve </a:t>
            </a:r>
            <a:r>
              <a:rPr sz="3400" b="1" dirty="0">
                <a:solidFill>
                  <a:srgbClr val="001F5F"/>
                </a:solidFill>
                <a:latin typeface="Carlito"/>
                <a:cs typeface="Carlito"/>
              </a:rPr>
              <a:t>HIZLI</a:t>
            </a:r>
            <a:r>
              <a:rPr sz="3400" b="1" spc="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400" b="1" spc="-40" dirty="0">
                <a:solidFill>
                  <a:srgbClr val="001F5F"/>
                </a:solidFill>
                <a:latin typeface="Carlito"/>
                <a:cs typeface="Carlito"/>
              </a:rPr>
              <a:t>OLMAKTA.</a:t>
            </a:r>
            <a:endParaRPr sz="34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218731" y="1642673"/>
            <a:ext cx="489584" cy="1241425"/>
            <a:chOff x="6218731" y="1642673"/>
            <a:chExt cx="489584" cy="1241425"/>
          </a:xfrm>
        </p:grpSpPr>
        <p:sp>
          <p:nvSpPr>
            <p:cNvPr id="10" name="object 10"/>
            <p:cNvSpPr/>
            <p:nvPr/>
          </p:nvSpPr>
          <p:spPr>
            <a:xfrm>
              <a:off x="6218731" y="1642673"/>
              <a:ext cx="489584" cy="1241425"/>
            </a:xfrm>
            <a:custGeom>
              <a:avLst/>
              <a:gdLst/>
              <a:ahLst/>
              <a:cxnLst/>
              <a:rect l="l" t="t" r="r" b="b"/>
              <a:pathLst>
                <a:path w="489584" h="1241425">
                  <a:moveTo>
                    <a:pt x="422397" y="0"/>
                  </a:moveTo>
                  <a:lnTo>
                    <a:pt x="11710" y="170115"/>
                  </a:lnTo>
                  <a:lnTo>
                    <a:pt x="5018" y="173171"/>
                  </a:lnTo>
                  <a:lnTo>
                    <a:pt x="0" y="1193342"/>
                  </a:lnTo>
                  <a:lnTo>
                    <a:pt x="3345" y="1196380"/>
                  </a:lnTo>
                  <a:lnTo>
                    <a:pt x="48512" y="1235122"/>
                  </a:lnTo>
                  <a:lnTo>
                    <a:pt x="55203" y="1241199"/>
                  </a:lnTo>
                  <a:lnTo>
                    <a:pt x="112080" y="1200178"/>
                  </a:lnTo>
                  <a:lnTo>
                    <a:pt x="116267" y="1197899"/>
                  </a:lnTo>
                  <a:lnTo>
                    <a:pt x="119612" y="1179668"/>
                  </a:lnTo>
                  <a:lnTo>
                    <a:pt x="408178" y="1004955"/>
                  </a:lnTo>
                  <a:lnTo>
                    <a:pt x="424063" y="1007232"/>
                  </a:lnTo>
                  <a:lnTo>
                    <a:pt x="428248" y="1007991"/>
                  </a:lnTo>
                  <a:lnTo>
                    <a:pt x="431593" y="1005714"/>
                  </a:lnTo>
                  <a:lnTo>
                    <a:pt x="476756" y="982927"/>
                  </a:lnTo>
                  <a:lnTo>
                    <a:pt x="483457" y="979881"/>
                  </a:lnTo>
                  <a:lnTo>
                    <a:pt x="489308" y="9064"/>
                  </a:lnTo>
                  <a:lnTo>
                    <a:pt x="480112" y="7588"/>
                  </a:lnTo>
                  <a:lnTo>
                    <a:pt x="425742" y="7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81462" y="1669233"/>
              <a:ext cx="403225" cy="1183640"/>
            </a:xfrm>
            <a:custGeom>
              <a:avLst/>
              <a:gdLst/>
              <a:ahLst/>
              <a:cxnLst/>
              <a:rect l="l" t="t" r="r" b="b"/>
              <a:pathLst>
                <a:path w="403225" h="1183639">
                  <a:moveTo>
                    <a:pt x="400644" y="0"/>
                  </a:moveTo>
                  <a:lnTo>
                    <a:pt x="12546" y="173930"/>
                  </a:lnTo>
                  <a:lnTo>
                    <a:pt x="0" y="1183493"/>
                  </a:lnTo>
                  <a:lnTo>
                    <a:pt x="28439" y="1162982"/>
                  </a:lnTo>
                  <a:lnTo>
                    <a:pt x="41821" y="197487"/>
                  </a:lnTo>
                  <a:lnTo>
                    <a:pt x="373045" y="37943"/>
                  </a:lnTo>
                  <a:lnTo>
                    <a:pt x="381414" y="34149"/>
                  </a:lnTo>
                  <a:lnTo>
                    <a:pt x="369700" y="955597"/>
                  </a:lnTo>
                  <a:lnTo>
                    <a:pt x="397299" y="941167"/>
                  </a:lnTo>
                  <a:lnTo>
                    <a:pt x="403162" y="737"/>
                  </a:lnTo>
                  <a:lnTo>
                    <a:pt x="400644" y="0"/>
                  </a:lnTo>
                  <a:close/>
                </a:path>
              </a:pathLst>
            </a:custGeom>
            <a:solidFill>
              <a:srgbClr val="ECD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32760" y="1720879"/>
              <a:ext cx="18415" cy="907415"/>
            </a:xfrm>
            <a:custGeom>
              <a:avLst/>
              <a:gdLst/>
              <a:ahLst/>
              <a:cxnLst/>
              <a:rect l="l" t="t" r="r" b="b"/>
              <a:pathLst>
                <a:path w="18415" h="907414">
                  <a:moveTo>
                    <a:pt x="18403" y="0"/>
                  </a:moveTo>
                  <a:lnTo>
                    <a:pt x="5850" y="5269"/>
                  </a:lnTo>
                  <a:lnTo>
                    <a:pt x="0" y="906238"/>
                  </a:lnTo>
                  <a:lnTo>
                    <a:pt x="6689" y="906997"/>
                  </a:lnTo>
                  <a:lnTo>
                    <a:pt x="18403" y="0"/>
                  </a:lnTo>
                  <a:close/>
                </a:path>
              </a:pathLst>
            </a:custGeom>
            <a:solidFill>
              <a:srgbClr val="DDD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58043" y="1664701"/>
              <a:ext cx="404495" cy="170180"/>
            </a:xfrm>
            <a:custGeom>
              <a:avLst/>
              <a:gdLst/>
              <a:ahLst/>
              <a:cxnLst/>
              <a:rect l="l" t="t" r="r" b="b"/>
              <a:pathLst>
                <a:path w="404495" h="170180">
                  <a:moveTo>
                    <a:pt x="385591" y="0"/>
                  </a:moveTo>
                  <a:lnTo>
                    <a:pt x="0" y="159469"/>
                  </a:lnTo>
                  <a:lnTo>
                    <a:pt x="30111" y="170104"/>
                  </a:lnTo>
                  <a:lnTo>
                    <a:pt x="403994" y="2213"/>
                  </a:lnTo>
                  <a:lnTo>
                    <a:pt x="385591" y="0"/>
                  </a:lnTo>
                  <a:close/>
                </a:path>
              </a:pathLst>
            </a:custGeom>
            <a:solidFill>
              <a:srgbClr val="FFF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42151" y="1831760"/>
              <a:ext cx="40640" cy="1019175"/>
            </a:xfrm>
            <a:custGeom>
              <a:avLst/>
              <a:gdLst/>
              <a:ahLst/>
              <a:cxnLst/>
              <a:rect l="l" t="t" r="r" b="b"/>
              <a:pathLst>
                <a:path w="40639" h="1019175">
                  <a:moveTo>
                    <a:pt x="4181" y="0"/>
                  </a:moveTo>
                  <a:lnTo>
                    <a:pt x="0" y="994380"/>
                  </a:lnTo>
                  <a:lnTo>
                    <a:pt x="27601" y="1018688"/>
                  </a:lnTo>
                  <a:lnTo>
                    <a:pt x="40147" y="12163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DDD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21611" y="1732263"/>
              <a:ext cx="305435" cy="1075690"/>
            </a:xfrm>
            <a:custGeom>
              <a:avLst/>
              <a:gdLst/>
              <a:ahLst/>
              <a:cxnLst/>
              <a:rect l="l" t="t" r="r" b="b"/>
              <a:pathLst>
                <a:path w="305434" h="1075689">
                  <a:moveTo>
                    <a:pt x="305297" y="0"/>
                  </a:moveTo>
                  <a:lnTo>
                    <a:pt x="13386" y="140529"/>
                  </a:lnTo>
                  <a:lnTo>
                    <a:pt x="0" y="1075645"/>
                  </a:lnTo>
                  <a:lnTo>
                    <a:pt x="296929" y="895614"/>
                  </a:lnTo>
                  <a:lnTo>
                    <a:pt x="300274" y="894096"/>
                  </a:lnTo>
                  <a:lnTo>
                    <a:pt x="305297" y="0"/>
                  </a:lnTo>
                  <a:close/>
                </a:path>
              </a:pathLst>
            </a:custGeom>
            <a:solidFill>
              <a:srgbClr val="A8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18634" y="2087766"/>
              <a:ext cx="123189" cy="260350"/>
            </a:xfrm>
            <a:custGeom>
              <a:avLst/>
              <a:gdLst/>
              <a:ahLst/>
              <a:cxnLst/>
              <a:rect l="l" t="t" r="r" b="b"/>
              <a:pathLst>
                <a:path w="123190" h="260350">
                  <a:moveTo>
                    <a:pt x="102878" y="0"/>
                  </a:moveTo>
                  <a:lnTo>
                    <a:pt x="100372" y="769"/>
                  </a:lnTo>
                  <a:lnTo>
                    <a:pt x="5023" y="41780"/>
                  </a:lnTo>
                  <a:lnTo>
                    <a:pt x="0" y="251441"/>
                  </a:lnTo>
                  <a:lnTo>
                    <a:pt x="0" y="259800"/>
                  </a:lnTo>
                  <a:lnTo>
                    <a:pt x="9207" y="256005"/>
                  </a:lnTo>
                  <a:lnTo>
                    <a:pt x="20909" y="249165"/>
                  </a:lnTo>
                  <a:lnTo>
                    <a:pt x="20909" y="249924"/>
                  </a:lnTo>
                  <a:lnTo>
                    <a:pt x="119615" y="192196"/>
                  </a:lnTo>
                  <a:lnTo>
                    <a:pt x="122960" y="190678"/>
                  </a:lnTo>
                  <a:lnTo>
                    <a:pt x="122120" y="9875"/>
                  </a:lnTo>
                  <a:lnTo>
                    <a:pt x="115430" y="13680"/>
                  </a:lnTo>
                  <a:lnTo>
                    <a:pt x="119615" y="6081"/>
                  </a:lnTo>
                  <a:lnTo>
                    <a:pt x="105396" y="7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31187" y="2099170"/>
              <a:ext cx="99533" cy="2309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757387" y="1285894"/>
            <a:ext cx="1057275" cy="1504950"/>
            <a:chOff x="6757387" y="1285894"/>
            <a:chExt cx="1057275" cy="1504950"/>
          </a:xfrm>
        </p:grpSpPr>
        <p:sp>
          <p:nvSpPr>
            <p:cNvPr id="19" name="object 19"/>
            <p:cNvSpPr/>
            <p:nvPr/>
          </p:nvSpPr>
          <p:spPr>
            <a:xfrm>
              <a:off x="6757387" y="1446629"/>
              <a:ext cx="447040" cy="1134745"/>
            </a:xfrm>
            <a:custGeom>
              <a:avLst/>
              <a:gdLst/>
              <a:ahLst/>
              <a:cxnLst/>
              <a:rect l="l" t="t" r="r" b="b"/>
              <a:pathLst>
                <a:path w="447040" h="1134745">
                  <a:moveTo>
                    <a:pt x="385593" y="0"/>
                  </a:moveTo>
                  <a:lnTo>
                    <a:pt x="10874" y="155780"/>
                  </a:lnTo>
                  <a:lnTo>
                    <a:pt x="4184" y="158732"/>
                  </a:lnTo>
                  <a:lnTo>
                    <a:pt x="0" y="1090087"/>
                  </a:lnTo>
                  <a:lnTo>
                    <a:pt x="3344" y="1093122"/>
                  </a:lnTo>
                  <a:lnTo>
                    <a:pt x="44335" y="1128073"/>
                  </a:lnTo>
                  <a:lnTo>
                    <a:pt x="50186" y="1134144"/>
                  </a:lnTo>
                  <a:lnTo>
                    <a:pt x="102878" y="1096927"/>
                  </a:lnTo>
                  <a:lnTo>
                    <a:pt x="106223" y="1093881"/>
                  </a:lnTo>
                  <a:lnTo>
                    <a:pt x="107062" y="1090846"/>
                  </a:lnTo>
                  <a:lnTo>
                    <a:pt x="109568" y="1077934"/>
                  </a:lnTo>
                  <a:lnTo>
                    <a:pt x="372213" y="918412"/>
                  </a:lnTo>
                  <a:lnTo>
                    <a:pt x="386432" y="920688"/>
                  </a:lnTo>
                  <a:lnTo>
                    <a:pt x="390616" y="920688"/>
                  </a:lnTo>
                  <a:lnTo>
                    <a:pt x="393122" y="919170"/>
                  </a:lnTo>
                  <a:lnTo>
                    <a:pt x="434940" y="898660"/>
                  </a:lnTo>
                  <a:lnTo>
                    <a:pt x="440791" y="895624"/>
                  </a:lnTo>
                  <a:lnTo>
                    <a:pt x="446654" y="8326"/>
                  </a:lnTo>
                  <a:lnTo>
                    <a:pt x="437446" y="6850"/>
                  </a:lnTo>
                  <a:lnTo>
                    <a:pt x="388099" y="7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14263" y="1470976"/>
              <a:ext cx="368300" cy="1081405"/>
            </a:xfrm>
            <a:custGeom>
              <a:avLst/>
              <a:gdLst/>
              <a:ahLst/>
              <a:cxnLst/>
              <a:rect l="l" t="t" r="r" b="b"/>
              <a:pathLst>
                <a:path w="368300" h="1081405">
                  <a:moveTo>
                    <a:pt x="365523" y="0"/>
                  </a:moveTo>
                  <a:lnTo>
                    <a:pt x="11713" y="159469"/>
                  </a:lnTo>
                  <a:lnTo>
                    <a:pt x="0" y="1080938"/>
                  </a:lnTo>
                  <a:lnTo>
                    <a:pt x="26771" y="1061945"/>
                  </a:lnTo>
                  <a:lnTo>
                    <a:pt x="39312" y="180760"/>
                  </a:lnTo>
                  <a:lnTo>
                    <a:pt x="41818" y="179285"/>
                  </a:lnTo>
                  <a:lnTo>
                    <a:pt x="340430" y="34887"/>
                  </a:lnTo>
                  <a:lnTo>
                    <a:pt x="347959" y="31092"/>
                  </a:lnTo>
                  <a:lnTo>
                    <a:pt x="337085" y="872794"/>
                  </a:lnTo>
                  <a:lnTo>
                    <a:pt x="363006" y="859883"/>
                  </a:lnTo>
                  <a:lnTo>
                    <a:pt x="368029" y="737"/>
                  </a:lnTo>
                  <a:lnTo>
                    <a:pt x="365523" y="0"/>
                  </a:lnTo>
                  <a:close/>
                </a:path>
              </a:pathLst>
            </a:custGeom>
            <a:solidFill>
              <a:srgbClr val="ECD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5452" y="1518090"/>
              <a:ext cx="16510" cy="829310"/>
            </a:xfrm>
            <a:custGeom>
              <a:avLst/>
              <a:gdLst/>
              <a:ahLst/>
              <a:cxnLst/>
              <a:rect l="l" t="t" r="r" b="b"/>
              <a:pathLst>
                <a:path w="16509" h="829310">
                  <a:moveTo>
                    <a:pt x="15897" y="0"/>
                  </a:moveTo>
                  <a:lnTo>
                    <a:pt x="5023" y="5269"/>
                  </a:lnTo>
                  <a:lnTo>
                    <a:pt x="0" y="827957"/>
                  </a:lnTo>
                  <a:lnTo>
                    <a:pt x="5023" y="828716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DDD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93354" y="1467182"/>
              <a:ext cx="368300" cy="154940"/>
            </a:xfrm>
            <a:custGeom>
              <a:avLst/>
              <a:gdLst/>
              <a:ahLst/>
              <a:cxnLst/>
              <a:rect l="l" t="t" r="r" b="b"/>
              <a:pathLst>
                <a:path w="368300" h="154940">
                  <a:moveTo>
                    <a:pt x="351292" y="0"/>
                  </a:moveTo>
                  <a:lnTo>
                    <a:pt x="0" y="145767"/>
                  </a:lnTo>
                  <a:lnTo>
                    <a:pt x="27599" y="154937"/>
                  </a:lnTo>
                  <a:lnTo>
                    <a:pt x="368029" y="1475"/>
                  </a:lnTo>
                  <a:lnTo>
                    <a:pt x="351292" y="0"/>
                  </a:lnTo>
                  <a:close/>
                </a:path>
              </a:pathLst>
            </a:custGeom>
            <a:solidFill>
              <a:srgbClr val="FFF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79135" y="1619801"/>
              <a:ext cx="36830" cy="930275"/>
            </a:xfrm>
            <a:custGeom>
              <a:avLst/>
              <a:gdLst/>
              <a:ahLst/>
              <a:cxnLst/>
              <a:rect l="l" t="t" r="r" b="b"/>
              <a:pathLst>
                <a:path w="36829" h="930275">
                  <a:moveTo>
                    <a:pt x="4184" y="0"/>
                  </a:moveTo>
                  <a:lnTo>
                    <a:pt x="0" y="908557"/>
                  </a:lnTo>
                  <a:lnTo>
                    <a:pt x="25093" y="929826"/>
                  </a:lnTo>
                  <a:lnTo>
                    <a:pt x="36806" y="10645"/>
                  </a:lnTo>
                  <a:lnTo>
                    <a:pt x="4184" y="0"/>
                  </a:lnTo>
                  <a:close/>
                </a:path>
              </a:pathLst>
            </a:custGeom>
            <a:solidFill>
              <a:srgbClr val="DDD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51909" y="1528630"/>
              <a:ext cx="278130" cy="982344"/>
            </a:xfrm>
            <a:custGeom>
              <a:avLst/>
              <a:gdLst/>
              <a:ahLst/>
              <a:cxnLst/>
              <a:rect l="l" t="t" r="r" b="b"/>
              <a:pathLst>
                <a:path w="278129" h="982344">
                  <a:moveTo>
                    <a:pt x="277691" y="0"/>
                  </a:moveTo>
                  <a:lnTo>
                    <a:pt x="11701" y="128376"/>
                  </a:lnTo>
                  <a:lnTo>
                    <a:pt x="0" y="982263"/>
                  </a:lnTo>
                  <a:lnTo>
                    <a:pt x="272668" y="816659"/>
                  </a:lnTo>
                  <a:lnTo>
                    <a:pt x="277691" y="0"/>
                  </a:lnTo>
                  <a:close/>
                </a:path>
              </a:pathLst>
            </a:custGeom>
            <a:solidFill>
              <a:srgbClr val="FF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40568" y="1853799"/>
              <a:ext cx="110407" cy="237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47538" y="1285894"/>
              <a:ext cx="567108" cy="15045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327" y="496646"/>
            <a:ext cx="74714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05" dirty="0">
                <a:latin typeface="Times New Roman"/>
                <a:cs typeface="Times New Roman"/>
              </a:rPr>
              <a:t> </a:t>
            </a:r>
            <a:r>
              <a:rPr sz="4000" b="0" spc="-105" dirty="0">
                <a:latin typeface="Carlito"/>
                <a:cs typeface="Carlito"/>
              </a:rPr>
              <a:t>Test </a:t>
            </a:r>
            <a:r>
              <a:rPr sz="4000" b="0" spc="-15" dirty="0">
                <a:latin typeface="Carlito"/>
                <a:cs typeface="Carlito"/>
              </a:rPr>
              <a:t>çözmede </a:t>
            </a:r>
            <a:r>
              <a:rPr sz="4000" b="0" spc="-5" dirty="0">
                <a:solidFill>
                  <a:srgbClr val="FF0000"/>
                </a:solidFill>
                <a:latin typeface="Carlito"/>
                <a:cs typeface="Carlito"/>
              </a:rPr>
              <a:t>3</a:t>
            </a:r>
            <a:r>
              <a:rPr sz="4000" b="0" u="none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000" b="0" u="none" spc="-5" dirty="0">
                <a:latin typeface="Carlito"/>
                <a:cs typeface="Carlito"/>
              </a:rPr>
              <a:t>unsur </a:t>
            </a:r>
            <a:r>
              <a:rPr sz="4000" b="0" u="none" spc="-15" dirty="0">
                <a:latin typeface="Carlito"/>
                <a:cs typeface="Carlito"/>
              </a:rPr>
              <a:t>çok</a:t>
            </a:r>
            <a:r>
              <a:rPr sz="4000" b="0" u="none" spc="30" dirty="0">
                <a:latin typeface="Carlito"/>
                <a:cs typeface="Carlito"/>
              </a:rPr>
              <a:t> </a:t>
            </a:r>
            <a:r>
              <a:rPr sz="4000" b="0" u="none" spc="-45" dirty="0">
                <a:latin typeface="Carlito"/>
                <a:cs typeface="Carlito"/>
              </a:rPr>
              <a:t>önemlidir.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4183" y="1074800"/>
            <a:ext cx="4288790" cy="33655"/>
          </a:xfrm>
          <a:custGeom>
            <a:avLst/>
            <a:gdLst/>
            <a:ahLst/>
            <a:cxnLst/>
            <a:rect l="l" t="t" r="r" b="b"/>
            <a:pathLst>
              <a:path w="4288790" h="33655">
                <a:moveTo>
                  <a:pt x="4288536" y="0"/>
                </a:moveTo>
                <a:lnTo>
                  <a:pt x="0" y="0"/>
                </a:lnTo>
                <a:lnTo>
                  <a:pt x="0" y="33527"/>
                </a:lnTo>
                <a:lnTo>
                  <a:pt x="4288536" y="33527"/>
                </a:lnTo>
                <a:lnTo>
                  <a:pt x="42885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328" y="1534491"/>
            <a:ext cx="8229472" cy="525233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2384" marR="87630" indent="-20320">
              <a:lnSpc>
                <a:spcPts val="2690"/>
              </a:lnSpc>
              <a:spcBef>
                <a:spcPts val="745"/>
              </a:spcBef>
              <a:buClr>
                <a:srgbClr val="0D0D0D"/>
              </a:buClr>
              <a:buSzPct val="96428"/>
              <a:buAutoNum type="arabicPeriod"/>
              <a:tabLst>
                <a:tab pos="288290" algn="l"/>
              </a:tabLst>
            </a:pPr>
            <a:r>
              <a:rPr sz="2800" b="1" spc="-15" dirty="0">
                <a:solidFill>
                  <a:srgbClr val="FF0000"/>
                </a:solidFill>
                <a:latin typeface="Carlito"/>
                <a:cs typeface="Carlito"/>
              </a:rPr>
              <a:t>BİLGİ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:</a:t>
            </a:r>
            <a:r>
              <a:rPr sz="2800" u="heavy" spc="-1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Öğ</a:t>
            </a:r>
            <a:r>
              <a:rPr sz="2800" u="heavy" spc="-10" dirty="0">
                <a:uFill>
                  <a:solidFill>
                    <a:srgbClr val="0D0D0D"/>
                  </a:solidFill>
                </a:uFill>
                <a:latin typeface="Carlito"/>
                <a:cs typeface="Carlito"/>
              </a:rPr>
              <a:t>renme</a:t>
            </a:r>
            <a:r>
              <a:rPr sz="2800" spc="-10" dirty="0">
                <a:latin typeface="Carlito"/>
                <a:cs typeface="Carlito"/>
              </a:rPr>
              <a:t> ile </a:t>
            </a:r>
            <a:r>
              <a:rPr sz="2800" spc="-45" dirty="0">
                <a:latin typeface="Carlito"/>
                <a:cs typeface="Carlito"/>
              </a:rPr>
              <a:t>kazanılır.</a:t>
            </a:r>
            <a:r>
              <a:rPr sz="2800" u="heavy" spc="-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5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Tekrar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ile 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pekiştirilir</a:t>
            </a:r>
            <a:r>
              <a:rPr sz="2800" spc="-35" dirty="0">
                <a:latin typeface="Carlito"/>
                <a:cs typeface="Carlito"/>
              </a:rPr>
              <a:t>.  </a:t>
            </a:r>
            <a:r>
              <a:rPr sz="2800" spc="-75" dirty="0">
                <a:latin typeface="Carlito"/>
                <a:cs typeface="Carlito"/>
              </a:rPr>
              <a:t>Test </a:t>
            </a:r>
            <a:r>
              <a:rPr sz="2800" spc="-20" dirty="0">
                <a:latin typeface="Carlito"/>
                <a:cs typeface="Carlito"/>
              </a:rPr>
              <a:t>çözme </a:t>
            </a:r>
            <a:r>
              <a:rPr sz="2800" spc="-10" dirty="0">
                <a:latin typeface="Carlito"/>
                <a:cs typeface="Carlito"/>
              </a:rPr>
              <a:t>tekniğini kullanmanın temelini</a:t>
            </a:r>
            <a:r>
              <a:rPr sz="2800" spc="175" dirty="0">
                <a:latin typeface="Carlito"/>
                <a:cs typeface="Carlito"/>
              </a:rPr>
              <a:t> </a:t>
            </a:r>
            <a:r>
              <a:rPr sz="2800" spc="-40" dirty="0">
                <a:latin typeface="Carlito"/>
                <a:cs typeface="Carlito"/>
              </a:rPr>
              <a:t>oluşturur.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/>
            </a:pPr>
            <a:endParaRPr sz="3300" dirty="0">
              <a:latin typeface="Carlito"/>
              <a:cs typeface="Carlito"/>
            </a:endParaRPr>
          </a:p>
          <a:p>
            <a:pPr marL="32384" marR="34925">
              <a:lnSpc>
                <a:spcPct val="80000"/>
              </a:lnSpc>
              <a:buClr>
                <a:srgbClr val="000000"/>
              </a:buClr>
              <a:buSzPct val="96428"/>
              <a:buAutoNum type="arabicPeriod"/>
              <a:tabLst>
                <a:tab pos="307975" algn="l"/>
              </a:tabLst>
            </a:pPr>
            <a:r>
              <a:rPr sz="2800" b="1" spc="-25" dirty="0">
                <a:solidFill>
                  <a:srgbClr val="FF0000"/>
                </a:solidFill>
                <a:latin typeface="Carlito"/>
                <a:cs typeface="Carlito"/>
              </a:rPr>
              <a:t>YORUM: </a:t>
            </a:r>
            <a:r>
              <a:rPr sz="2800" spc="-10" dirty="0">
                <a:latin typeface="Carlito"/>
                <a:cs typeface="Carlito"/>
              </a:rPr>
              <a:t>Öğrenilen </a:t>
            </a:r>
            <a:r>
              <a:rPr sz="2800" spc="-20" dirty="0">
                <a:latin typeface="Carlito"/>
                <a:cs typeface="Carlito"/>
              </a:rPr>
              <a:t>ve tekrar </a:t>
            </a:r>
            <a:r>
              <a:rPr sz="2800" spc="-10" dirty="0">
                <a:latin typeface="Carlito"/>
                <a:cs typeface="Carlito"/>
              </a:rPr>
              <a:t>ile </a:t>
            </a:r>
            <a:r>
              <a:rPr sz="2800" spc="-15" dirty="0">
                <a:latin typeface="Carlito"/>
                <a:cs typeface="Carlito"/>
              </a:rPr>
              <a:t>pekiştirilen </a:t>
            </a:r>
            <a:r>
              <a:rPr sz="2800" spc="-10" dirty="0">
                <a:latin typeface="Carlito"/>
                <a:cs typeface="Carlito"/>
              </a:rPr>
              <a:t>bilgi  ile ilgili düşünce </a:t>
            </a:r>
            <a:r>
              <a:rPr sz="2800" spc="-15" dirty="0">
                <a:latin typeface="Carlito"/>
                <a:cs typeface="Carlito"/>
              </a:rPr>
              <a:t>geliştirme </a:t>
            </a:r>
            <a:r>
              <a:rPr sz="2800" spc="-30" dirty="0">
                <a:latin typeface="Carlito"/>
                <a:cs typeface="Carlito"/>
              </a:rPr>
              <a:t>veya </a:t>
            </a:r>
            <a:r>
              <a:rPr sz="2800" spc="-15" dirty="0">
                <a:latin typeface="Carlito"/>
                <a:cs typeface="Carlito"/>
              </a:rPr>
              <a:t>bilgiye farklı  </a:t>
            </a:r>
            <a:r>
              <a:rPr sz="2800" spc="-10" dirty="0">
                <a:latin typeface="Carlito"/>
                <a:cs typeface="Carlito"/>
              </a:rPr>
              <a:t>açılardan </a:t>
            </a:r>
            <a:r>
              <a:rPr sz="2800" spc="-15" dirty="0">
                <a:latin typeface="Carlito"/>
                <a:cs typeface="Carlito"/>
              </a:rPr>
              <a:t>bakabilme </a:t>
            </a:r>
            <a:r>
              <a:rPr sz="2800" spc="-5" dirty="0">
                <a:latin typeface="Carlito"/>
                <a:cs typeface="Carlito"/>
              </a:rPr>
              <a:t>gücünü </a:t>
            </a:r>
            <a:r>
              <a:rPr sz="2800" spc="-20" dirty="0">
                <a:latin typeface="Carlito"/>
                <a:cs typeface="Carlito"/>
              </a:rPr>
              <a:t>ifade </a:t>
            </a:r>
            <a:r>
              <a:rPr sz="2800" spc="-60" dirty="0">
                <a:latin typeface="Carlito"/>
                <a:cs typeface="Carlito"/>
              </a:rPr>
              <a:t>eder.</a:t>
            </a:r>
            <a:r>
              <a:rPr sz="2800" u="heavy" spc="-6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7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Test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çözme 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tekniğinin</a:t>
            </a:r>
            <a:endParaRPr sz="2800" dirty="0">
              <a:latin typeface="Carlito"/>
              <a:cs typeface="Carlito"/>
            </a:endParaRPr>
          </a:p>
          <a:p>
            <a:pPr marL="31750">
              <a:lnSpc>
                <a:spcPts val="2690"/>
              </a:lnSpc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geliştirilmesini</a:t>
            </a:r>
            <a:r>
              <a:rPr sz="2800" u="heavy" spc="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5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sağlar.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Carlito"/>
              <a:cs typeface="Carlito"/>
            </a:endParaRPr>
          </a:p>
          <a:p>
            <a:pPr marL="307340" indent="-275590">
              <a:lnSpc>
                <a:spcPts val="3025"/>
              </a:lnSpc>
              <a:buClr>
                <a:srgbClr val="0D0D0D"/>
              </a:buClr>
              <a:buSzPct val="96428"/>
              <a:buAutoNum type="arabicPeriod" startAt="3"/>
              <a:tabLst>
                <a:tab pos="307975" algn="l"/>
              </a:tabLst>
            </a:pP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HIZ: </a:t>
            </a:r>
            <a:r>
              <a:rPr sz="2800" spc="-15" dirty="0">
                <a:latin typeface="Carlito"/>
                <a:cs typeface="Carlito"/>
              </a:rPr>
              <a:t>Kazanılan bilgiye </a:t>
            </a:r>
            <a:r>
              <a:rPr sz="2800" spc="-20" dirty="0">
                <a:latin typeface="Carlito"/>
                <a:cs typeface="Carlito"/>
              </a:rPr>
              <a:t>ve </a:t>
            </a:r>
            <a:r>
              <a:rPr sz="2800" spc="-5" dirty="0">
                <a:latin typeface="Carlito"/>
                <a:cs typeface="Carlito"/>
              </a:rPr>
              <a:t>elde </a:t>
            </a:r>
            <a:r>
              <a:rPr sz="2800" spc="-10" dirty="0">
                <a:latin typeface="Carlito"/>
                <a:cs typeface="Carlito"/>
              </a:rPr>
              <a:t>edinilen</a:t>
            </a:r>
            <a:r>
              <a:rPr sz="2800" spc="12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yorum</a:t>
            </a:r>
            <a:endParaRPr sz="2800" dirty="0">
              <a:latin typeface="Carlito"/>
              <a:cs typeface="Carlito"/>
            </a:endParaRPr>
          </a:p>
          <a:p>
            <a:pPr marL="32384">
              <a:lnSpc>
                <a:spcPts val="2690"/>
              </a:lnSpc>
            </a:pPr>
            <a:r>
              <a:rPr sz="2800" spc="-5" dirty="0">
                <a:latin typeface="Carlito"/>
                <a:cs typeface="Carlito"/>
              </a:rPr>
              <a:t>gücüne </a:t>
            </a:r>
            <a:r>
              <a:rPr sz="2800" spc="-15" dirty="0">
                <a:latin typeface="Carlito"/>
                <a:cs typeface="Carlito"/>
              </a:rPr>
              <a:t>zaman </a:t>
            </a:r>
            <a:r>
              <a:rPr sz="2800" spc="-5" dirty="0">
                <a:latin typeface="Carlito"/>
                <a:cs typeface="Carlito"/>
              </a:rPr>
              <a:t>kısıtlaması içinde </a:t>
            </a:r>
            <a:r>
              <a:rPr sz="2800" spc="-35" dirty="0">
                <a:latin typeface="Carlito"/>
                <a:cs typeface="Carlito"/>
              </a:rPr>
              <a:t>çözülmesidir.</a:t>
            </a:r>
            <a:r>
              <a:rPr sz="2800" u="heavy" spc="10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Hız,</a:t>
            </a:r>
            <a:endParaRPr sz="2800" dirty="0">
              <a:latin typeface="Carlito"/>
              <a:cs typeface="Carlito"/>
            </a:endParaRPr>
          </a:p>
          <a:p>
            <a:pPr marL="31750">
              <a:lnSpc>
                <a:spcPts val="2690"/>
              </a:lnSpc>
              <a:tabLst>
                <a:tab pos="2097405" algn="l"/>
              </a:tabLst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test</a:t>
            </a:r>
            <a:r>
              <a:rPr sz="2800" u="heavy" spc="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çözerken	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zamanı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etkin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bir biçimde</a:t>
            </a:r>
            <a:r>
              <a:rPr sz="2800" u="heavy" spc="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kullanmanıza</a:t>
            </a:r>
            <a:endParaRPr sz="2800" dirty="0">
              <a:latin typeface="Carlito"/>
              <a:cs typeface="Carlito"/>
            </a:endParaRPr>
          </a:p>
          <a:p>
            <a:pPr marL="31750">
              <a:lnSpc>
                <a:spcPts val="3025"/>
              </a:lnSpc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yardım</a:t>
            </a:r>
            <a:r>
              <a:rPr sz="2800" u="heavy" spc="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6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eder.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14375"/>
            <a:ext cx="1500251" cy="72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584" y="461594"/>
            <a:ext cx="68027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none" spc="-1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ÖNYARGILARDAN</a:t>
            </a:r>
            <a:r>
              <a:rPr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KURTULUN</a:t>
            </a:r>
          </a:p>
        </p:txBody>
      </p:sp>
      <p:sp>
        <p:nvSpPr>
          <p:cNvPr id="3" name="object 3"/>
          <p:cNvSpPr/>
          <p:nvPr/>
        </p:nvSpPr>
        <p:spPr>
          <a:xfrm>
            <a:off x="591502" y="1814311"/>
            <a:ext cx="240983" cy="248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1816" y="1692401"/>
            <a:ext cx="7279640" cy="3951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rlito"/>
                <a:cs typeface="Carlito"/>
              </a:rPr>
              <a:t>“Bu </a:t>
            </a:r>
            <a:r>
              <a:rPr sz="2800" spc="-20" dirty="0">
                <a:latin typeface="Carlito"/>
                <a:cs typeface="Carlito"/>
              </a:rPr>
              <a:t>konuları </a:t>
            </a:r>
            <a:r>
              <a:rPr sz="2800" spc="-15" dirty="0">
                <a:latin typeface="Carlito"/>
                <a:cs typeface="Carlito"/>
              </a:rPr>
              <a:t>anlayamıyorum, </a:t>
            </a:r>
            <a:r>
              <a:rPr sz="2800" spc="-10" dirty="0">
                <a:latin typeface="Carlito"/>
                <a:cs typeface="Carlito"/>
              </a:rPr>
              <a:t>demek </a:t>
            </a:r>
            <a:r>
              <a:rPr sz="2800" spc="-15" dirty="0">
                <a:latin typeface="Carlito"/>
                <a:cs typeface="Carlito"/>
              </a:rPr>
              <a:t>kapasitem </a:t>
            </a:r>
            <a:r>
              <a:rPr sz="2800" spc="-10" dirty="0">
                <a:latin typeface="Carlito"/>
                <a:cs typeface="Carlito"/>
              </a:rPr>
              <a:t>bu  </a:t>
            </a:r>
            <a:r>
              <a:rPr sz="2800" spc="-80" dirty="0">
                <a:latin typeface="Carlito"/>
                <a:cs typeface="Carlito"/>
              </a:rPr>
              <a:t>kadar.”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rlito"/>
                <a:cs typeface="Carlito"/>
              </a:rPr>
              <a:t>“Ben, </a:t>
            </a:r>
            <a:r>
              <a:rPr sz="2800" spc="-25" dirty="0">
                <a:latin typeface="Carlito"/>
                <a:cs typeface="Carlito"/>
              </a:rPr>
              <a:t>zaten </a:t>
            </a:r>
            <a:r>
              <a:rPr sz="2800" spc="-5" dirty="0">
                <a:latin typeface="Carlito"/>
                <a:cs typeface="Carlito"/>
              </a:rPr>
              <a:t>bu </a:t>
            </a:r>
            <a:r>
              <a:rPr sz="2800" spc="-20" dirty="0">
                <a:latin typeface="Carlito"/>
                <a:cs typeface="Carlito"/>
              </a:rPr>
              <a:t>konuları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anlamıyorum.”</a:t>
            </a:r>
            <a:endParaRPr sz="2800">
              <a:latin typeface="Carlito"/>
              <a:cs typeface="Carlito"/>
            </a:endParaRPr>
          </a:p>
          <a:p>
            <a:pPr marL="12700" marR="40640">
              <a:lnSpc>
                <a:spcPts val="8070"/>
              </a:lnSpc>
              <a:spcBef>
                <a:spcPts val="1050"/>
              </a:spcBef>
              <a:tabLst>
                <a:tab pos="3407410" algn="l"/>
              </a:tabLst>
            </a:pPr>
            <a:r>
              <a:rPr sz="2800" spc="-10" dirty="0">
                <a:latin typeface="Carlito"/>
                <a:cs typeface="Carlito"/>
              </a:rPr>
              <a:t>“Biliyorum,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bu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sınavda	</a:t>
            </a:r>
            <a:r>
              <a:rPr sz="2800" spc="-5" dirty="0">
                <a:latin typeface="Carlito"/>
                <a:cs typeface="Carlito"/>
              </a:rPr>
              <a:t>da </a:t>
            </a:r>
            <a:r>
              <a:rPr sz="2800" spc="-10" dirty="0">
                <a:latin typeface="Carlito"/>
                <a:cs typeface="Carlito"/>
              </a:rPr>
              <a:t>başarılı </a:t>
            </a:r>
            <a:r>
              <a:rPr sz="2800" spc="-30" dirty="0">
                <a:latin typeface="Carlito"/>
                <a:cs typeface="Carlito"/>
              </a:rPr>
              <a:t>olamayacağım.”  </a:t>
            </a:r>
            <a:r>
              <a:rPr sz="2800" spc="-10" dirty="0">
                <a:latin typeface="Carlito"/>
                <a:cs typeface="Carlito"/>
              </a:rPr>
              <a:t>“Çok iyi çalışamadım, </a:t>
            </a:r>
            <a:r>
              <a:rPr sz="2800" spc="-15" dirty="0">
                <a:latin typeface="Carlito"/>
                <a:cs typeface="Carlito"/>
              </a:rPr>
              <a:t>çok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30" dirty="0">
                <a:latin typeface="Carlito"/>
                <a:cs typeface="Carlito"/>
              </a:rPr>
              <a:t>unutuyorum.”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1502" y="3265159"/>
            <a:ext cx="240983" cy="248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02" y="4289287"/>
            <a:ext cx="240983" cy="248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1502" y="5313415"/>
            <a:ext cx="240983" cy="248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58093" y="2229890"/>
            <a:ext cx="1694945" cy="1674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65129" y="4936938"/>
            <a:ext cx="1361484" cy="1263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2538" y="461594"/>
            <a:ext cx="20612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none" spc="-40" dirty="0">
                <a:solidFill>
                  <a:srgbClr val="FF0000"/>
                </a:solidFill>
                <a:latin typeface="Carlito"/>
                <a:cs typeface="Carlito"/>
              </a:rPr>
              <a:t>SINAVDA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7672" y="1728587"/>
            <a:ext cx="2258695" cy="1525270"/>
            <a:chOff x="507672" y="1728587"/>
            <a:chExt cx="2258695" cy="1525270"/>
          </a:xfrm>
        </p:grpSpPr>
        <p:sp>
          <p:nvSpPr>
            <p:cNvPr id="4" name="object 4"/>
            <p:cNvSpPr/>
            <p:nvPr/>
          </p:nvSpPr>
          <p:spPr>
            <a:xfrm>
              <a:off x="507669" y="1804796"/>
              <a:ext cx="2094864" cy="1449070"/>
            </a:xfrm>
            <a:custGeom>
              <a:avLst/>
              <a:gdLst/>
              <a:ahLst/>
              <a:cxnLst/>
              <a:rect l="l" t="t" r="r" b="b"/>
              <a:pathLst>
                <a:path w="2094864" h="1449070">
                  <a:moveTo>
                    <a:pt x="714476" y="226352"/>
                  </a:moveTo>
                  <a:lnTo>
                    <a:pt x="674611" y="200279"/>
                  </a:lnTo>
                  <a:lnTo>
                    <a:pt x="607618" y="169913"/>
                  </a:lnTo>
                  <a:lnTo>
                    <a:pt x="495985" y="150088"/>
                  </a:lnTo>
                  <a:lnTo>
                    <a:pt x="411467" y="147612"/>
                  </a:lnTo>
                  <a:lnTo>
                    <a:pt x="326923" y="154393"/>
                  </a:lnTo>
                  <a:lnTo>
                    <a:pt x="275894" y="163118"/>
                  </a:lnTo>
                  <a:lnTo>
                    <a:pt x="271119" y="180467"/>
                  </a:lnTo>
                  <a:lnTo>
                    <a:pt x="287058" y="194094"/>
                  </a:lnTo>
                  <a:lnTo>
                    <a:pt x="377977" y="195973"/>
                  </a:lnTo>
                  <a:lnTo>
                    <a:pt x="472059" y="189128"/>
                  </a:lnTo>
                  <a:lnTo>
                    <a:pt x="578916" y="200279"/>
                  </a:lnTo>
                  <a:lnTo>
                    <a:pt x="658647" y="222034"/>
                  </a:lnTo>
                  <a:lnTo>
                    <a:pt x="708101" y="235013"/>
                  </a:lnTo>
                  <a:lnTo>
                    <a:pt x="714476" y="226352"/>
                  </a:lnTo>
                  <a:close/>
                </a:path>
                <a:path w="2094864" h="1449070">
                  <a:moveTo>
                    <a:pt x="932967" y="124663"/>
                  </a:moveTo>
                  <a:lnTo>
                    <a:pt x="848448" y="65747"/>
                  </a:lnTo>
                  <a:lnTo>
                    <a:pt x="781456" y="32854"/>
                  </a:lnTo>
                  <a:lnTo>
                    <a:pt x="680986" y="13030"/>
                  </a:lnTo>
                  <a:lnTo>
                    <a:pt x="591680" y="0"/>
                  </a:lnTo>
                  <a:lnTo>
                    <a:pt x="540639" y="6832"/>
                  </a:lnTo>
                  <a:lnTo>
                    <a:pt x="523100" y="19875"/>
                  </a:lnTo>
                  <a:lnTo>
                    <a:pt x="574128" y="44056"/>
                  </a:lnTo>
                  <a:lnTo>
                    <a:pt x="674611" y="50241"/>
                  </a:lnTo>
                  <a:lnTo>
                    <a:pt x="798995" y="70065"/>
                  </a:lnTo>
                  <a:lnTo>
                    <a:pt x="865987" y="109753"/>
                  </a:lnTo>
                  <a:lnTo>
                    <a:pt x="932967" y="124663"/>
                  </a:lnTo>
                  <a:close/>
                </a:path>
                <a:path w="2094864" h="1449070">
                  <a:moveTo>
                    <a:pt x="1467218" y="280898"/>
                  </a:moveTo>
                  <a:lnTo>
                    <a:pt x="1456042" y="241858"/>
                  </a:lnTo>
                  <a:lnTo>
                    <a:pt x="1422641" y="189128"/>
                  </a:lnTo>
                  <a:lnTo>
                    <a:pt x="1331696" y="163118"/>
                  </a:lnTo>
                  <a:lnTo>
                    <a:pt x="1253528" y="156286"/>
                  </a:lnTo>
                  <a:lnTo>
                    <a:pt x="1153045" y="163118"/>
                  </a:lnTo>
                  <a:lnTo>
                    <a:pt x="1035037" y="193497"/>
                  </a:lnTo>
                  <a:lnTo>
                    <a:pt x="961669" y="226352"/>
                  </a:lnTo>
                  <a:lnTo>
                    <a:pt x="910640" y="248043"/>
                  </a:lnTo>
                  <a:lnTo>
                    <a:pt x="859612" y="324954"/>
                  </a:lnTo>
                  <a:lnTo>
                    <a:pt x="832485" y="405574"/>
                  </a:lnTo>
                  <a:lnTo>
                    <a:pt x="865987" y="468845"/>
                  </a:lnTo>
                  <a:lnTo>
                    <a:pt x="983996" y="491147"/>
                  </a:lnTo>
                  <a:lnTo>
                    <a:pt x="1062151" y="491147"/>
                  </a:lnTo>
                  <a:lnTo>
                    <a:pt x="1168996" y="475640"/>
                  </a:lnTo>
                  <a:lnTo>
                    <a:pt x="1220038" y="455815"/>
                  </a:lnTo>
                  <a:lnTo>
                    <a:pt x="1282293" y="429755"/>
                  </a:lnTo>
                  <a:lnTo>
                    <a:pt x="1304518" y="468845"/>
                  </a:lnTo>
                  <a:lnTo>
                    <a:pt x="1354061" y="527710"/>
                  </a:lnTo>
                  <a:lnTo>
                    <a:pt x="1398638" y="527710"/>
                  </a:lnTo>
                  <a:lnTo>
                    <a:pt x="1433690" y="517207"/>
                  </a:lnTo>
                  <a:lnTo>
                    <a:pt x="1422641" y="504177"/>
                  </a:lnTo>
                  <a:lnTo>
                    <a:pt x="1354061" y="458292"/>
                  </a:lnTo>
                  <a:lnTo>
                    <a:pt x="1331696" y="412407"/>
                  </a:lnTo>
                  <a:lnTo>
                    <a:pt x="1338046" y="403682"/>
                  </a:lnTo>
                  <a:lnTo>
                    <a:pt x="1387462" y="363994"/>
                  </a:lnTo>
                  <a:lnTo>
                    <a:pt x="1438516" y="318109"/>
                  </a:lnTo>
                  <a:lnTo>
                    <a:pt x="1467218" y="280898"/>
                  </a:lnTo>
                  <a:close/>
                </a:path>
                <a:path w="2094864" h="1449070">
                  <a:moveTo>
                    <a:pt x="1518272" y="1402740"/>
                  </a:moveTo>
                  <a:lnTo>
                    <a:pt x="1456042" y="1394053"/>
                  </a:lnTo>
                  <a:lnTo>
                    <a:pt x="1168996" y="1381036"/>
                  </a:lnTo>
                  <a:lnTo>
                    <a:pt x="1063752" y="1369872"/>
                  </a:lnTo>
                  <a:lnTo>
                    <a:pt x="1050988" y="1350022"/>
                  </a:lnTo>
                  <a:lnTo>
                    <a:pt x="1237576" y="1295450"/>
                  </a:lnTo>
                  <a:lnTo>
                    <a:pt x="1438516" y="1243368"/>
                  </a:lnTo>
                  <a:lnTo>
                    <a:pt x="1484744" y="1223518"/>
                  </a:lnTo>
                  <a:lnTo>
                    <a:pt x="1500746" y="1197470"/>
                  </a:lnTo>
                  <a:lnTo>
                    <a:pt x="1484744" y="1160259"/>
                  </a:lnTo>
                  <a:lnTo>
                    <a:pt x="1422641" y="1131735"/>
                  </a:lnTo>
                  <a:lnTo>
                    <a:pt x="1220038" y="1036243"/>
                  </a:lnTo>
                  <a:lnTo>
                    <a:pt x="1079690" y="974852"/>
                  </a:lnTo>
                  <a:lnTo>
                    <a:pt x="1049502" y="967193"/>
                  </a:lnTo>
                  <a:lnTo>
                    <a:pt x="1076502" y="957478"/>
                  </a:lnTo>
                  <a:lnTo>
                    <a:pt x="1159433" y="902906"/>
                  </a:lnTo>
                  <a:lnTo>
                    <a:pt x="1216850" y="806183"/>
                  </a:lnTo>
                  <a:lnTo>
                    <a:pt x="1216850" y="695198"/>
                  </a:lnTo>
                  <a:lnTo>
                    <a:pt x="1199311" y="633806"/>
                  </a:lnTo>
                  <a:lnTo>
                    <a:pt x="1159433" y="576719"/>
                  </a:lnTo>
                  <a:lnTo>
                    <a:pt x="1114780" y="544461"/>
                  </a:lnTo>
                  <a:lnTo>
                    <a:pt x="1058964" y="528955"/>
                  </a:lnTo>
                  <a:lnTo>
                    <a:pt x="958481" y="517804"/>
                  </a:lnTo>
                  <a:lnTo>
                    <a:pt x="840473" y="528955"/>
                  </a:lnTo>
                  <a:lnTo>
                    <a:pt x="778268" y="557491"/>
                  </a:lnTo>
                  <a:lnTo>
                    <a:pt x="760984" y="572198"/>
                  </a:lnTo>
                  <a:lnTo>
                    <a:pt x="655459" y="566813"/>
                  </a:lnTo>
                  <a:lnTo>
                    <a:pt x="537451" y="556260"/>
                  </a:lnTo>
                  <a:lnTo>
                    <a:pt x="368401" y="503529"/>
                  </a:lnTo>
                  <a:lnTo>
                    <a:pt x="272707" y="442785"/>
                  </a:lnTo>
                  <a:lnTo>
                    <a:pt x="234442" y="429158"/>
                  </a:lnTo>
                  <a:lnTo>
                    <a:pt x="183400" y="442785"/>
                  </a:lnTo>
                  <a:lnTo>
                    <a:pt x="154686" y="470674"/>
                  </a:lnTo>
                  <a:lnTo>
                    <a:pt x="132359" y="530237"/>
                  </a:lnTo>
                  <a:lnTo>
                    <a:pt x="154686" y="599655"/>
                  </a:lnTo>
                  <a:lnTo>
                    <a:pt x="188188" y="667245"/>
                  </a:lnTo>
                  <a:lnTo>
                    <a:pt x="239217" y="719963"/>
                  </a:lnTo>
                  <a:lnTo>
                    <a:pt x="290245" y="763371"/>
                  </a:lnTo>
                  <a:lnTo>
                    <a:pt x="188188" y="804951"/>
                  </a:lnTo>
                  <a:lnTo>
                    <a:pt x="94094" y="844638"/>
                  </a:lnTo>
                  <a:lnTo>
                    <a:pt x="110032" y="907859"/>
                  </a:lnTo>
                  <a:lnTo>
                    <a:pt x="161061" y="909751"/>
                  </a:lnTo>
                  <a:lnTo>
                    <a:pt x="183400" y="861974"/>
                  </a:lnTo>
                  <a:lnTo>
                    <a:pt x="295033" y="809256"/>
                  </a:lnTo>
                  <a:lnTo>
                    <a:pt x="419430" y="765848"/>
                  </a:lnTo>
                  <a:lnTo>
                    <a:pt x="374777" y="744143"/>
                  </a:lnTo>
                  <a:lnTo>
                    <a:pt x="301409" y="717486"/>
                  </a:lnTo>
                  <a:lnTo>
                    <a:pt x="250380" y="687120"/>
                  </a:lnTo>
                  <a:lnTo>
                    <a:pt x="205727" y="595350"/>
                  </a:lnTo>
                  <a:lnTo>
                    <a:pt x="199351" y="520928"/>
                  </a:lnTo>
                  <a:lnTo>
                    <a:pt x="239217" y="490550"/>
                  </a:lnTo>
                  <a:lnTo>
                    <a:pt x="301409" y="516559"/>
                  </a:lnTo>
                  <a:lnTo>
                    <a:pt x="408266" y="569290"/>
                  </a:lnTo>
                  <a:lnTo>
                    <a:pt x="577329" y="628205"/>
                  </a:lnTo>
                  <a:lnTo>
                    <a:pt x="695350" y="641235"/>
                  </a:lnTo>
                  <a:lnTo>
                    <a:pt x="727240" y="637882"/>
                  </a:lnTo>
                  <a:lnTo>
                    <a:pt x="727240" y="653618"/>
                  </a:lnTo>
                  <a:lnTo>
                    <a:pt x="755942" y="725563"/>
                  </a:lnTo>
                  <a:lnTo>
                    <a:pt x="738403" y="811136"/>
                  </a:lnTo>
                  <a:lnTo>
                    <a:pt x="693750" y="876249"/>
                  </a:lnTo>
                  <a:lnTo>
                    <a:pt x="644296" y="935164"/>
                  </a:lnTo>
                  <a:lnTo>
                    <a:pt x="646163" y="941844"/>
                  </a:lnTo>
                  <a:lnTo>
                    <a:pt x="574128" y="957478"/>
                  </a:lnTo>
                  <a:lnTo>
                    <a:pt x="444944" y="1000899"/>
                  </a:lnTo>
                  <a:lnTo>
                    <a:pt x="376377" y="1039964"/>
                  </a:lnTo>
                  <a:lnTo>
                    <a:pt x="326923" y="1081506"/>
                  </a:lnTo>
                  <a:lnTo>
                    <a:pt x="269519" y="1147241"/>
                  </a:lnTo>
                  <a:lnTo>
                    <a:pt x="269519" y="1186319"/>
                  </a:lnTo>
                  <a:lnTo>
                    <a:pt x="304609" y="1212977"/>
                  </a:lnTo>
                  <a:lnTo>
                    <a:pt x="387540" y="1258862"/>
                  </a:lnTo>
                  <a:lnTo>
                    <a:pt x="505561" y="1322120"/>
                  </a:lnTo>
                  <a:lnTo>
                    <a:pt x="562965" y="1369872"/>
                  </a:lnTo>
                  <a:lnTo>
                    <a:pt x="545426" y="1381036"/>
                  </a:lnTo>
                  <a:lnTo>
                    <a:pt x="478434" y="1381036"/>
                  </a:lnTo>
                  <a:lnTo>
                    <a:pt x="338099" y="1374203"/>
                  </a:lnTo>
                  <a:lnTo>
                    <a:pt x="68580" y="1394053"/>
                  </a:lnTo>
                  <a:lnTo>
                    <a:pt x="0" y="1409560"/>
                  </a:lnTo>
                  <a:lnTo>
                    <a:pt x="0" y="1429397"/>
                  </a:lnTo>
                  <a:lnTo>
                    <a:pt x="151498" y="1448625"/>
                  </a:lnTo>
                  <a:lnTo>
                    <a:pt x="186601" y="1446771"/>
                  </a:lnTo>
                  <a:lnTo>
                    <a:pt x="224866" y="1429397"/>
                  </a:lnTo>
                  <a:lnTo>
                    <a:pt x="438569" y="1409560"/>
                  </a:lnTo>
                  <a:lnTo>
                    <a:pt x="578916" y="1407083"/>
                  </a:lnTo>
                  <a:lnTo>
                    <a:pt x="623570" y="1394053"/>
                  </a:lnTo>
                  <a:lnTo>
                    <a:pt x="623570" y="1374203"/>
                  </a:lnTo>
                  <a:lnTo>
                    <a:pt x="607618" y="1341970"/>
                  </a:lnTo>
                  <a:lnTo>
                    <a:pt x="540639" y="1289253"/>
                  </a:lnTo>
                  <a:lnTo>
                    <a:pt x="444944" y="1232204"/>
                  </a:lnTo>
                  <a:lnTo>
                    <a:pt x="354050" y="1193126"/>
                  </a:lnTo>
                  <a:lnTo>
                    <a:pt x="371589" y="1160259"/>
                  </a:lnTo>
                  <a:lnTo>
                    <a:pt x="438569" y="1105700"/>
                  </a:lnTo>
                  <a:lnTo>
                    <a:pt x="540639" y="1059802"/>
                  </a:lnTo>
                  <a:lnTo>
                    <a:pt x="708101" y="1022604"/>
                  </a:lnTo>
                  <a:lnTo>
                    <a:pt x="790308" y="1008138"/>
                  </a:lnTo>
                  <a:lnTo>
                    <a:pt x="872451" y="1009256"/>
                  </a:lnTo>
                  <a:lnTo>
                    <a:pt x="877150" y="1020737"/>
                  </a:lnTo>
                  <a:lnTo>
                    <a:pt x="968057" y="1059802"/>
                  </a:lnTo>
                  <a:lnTo>
                    <a:pt x="1153045" y="1095159"/>
                  </a:lnTo>
                  <a:lnTo>
                    <a:pt x="1366761" y="1171422"/>
                  </a:lnTo>
                  <a:lnTo>
                    <a:pt x="1400289" y="1204290"/>
                  </a:lnTo>
                  <a:lnTo>
                    <a:pt x="1382763" y="1219174"/>
                  </a:lnTo>
                  <a:lnTo>
                    <a:pt x="1220038" y="1269415"/>
                  </a:lnTo>
                  <a:lnTo>
                    <a:pt x="1028661" y="1328318"/>
                  </a:lnTo>
                  <a:lnTo>
                    <a:pt x="983996" y="1354366"/>
                  </a:lnTo>
                  <a:lnTo>
                    <a:pt x="983996" y="1381036"/>
                  </a:lnTo>
                  <a:lnTo>
                    <a:pt x="1130719" y="1408938"/>
                  </a:lnTo>
                  <a:lnTo>
                    <a:pt x="1355585" y="1441805"/>
                  </a:lnTo>
                  <a:lnTo>
                    <a:pt x="1433690" y="1441805"/>
                  </a:lnTo>
                  <a:lnTo>
                    <a:pt x="1518272" y="1420101"/>
                  </a:lnTo>
                  <a:lnTo>
                    <a:pt x="1518272" y="1402740"/>
                  </a:lnTo>
                  <a:close/>
                </a:path>
                <a:path w="2094864" h="1449070">
                  <a:moveTo>
                    <a:pt x="2094268" y="539000"/>
                  </a:moveTo>
                  <a:lnTo>
                    <a:pt x="2054136" y="502932"/>
                  </a:lnTo>
                  <a:lnTo>
                    <a:pt x="1952015" y="444017"/>
                  </a:lnTo>
                  <a:lnTo>
                    <a:pt x="1800491" y="393776"/>
                  </a:lnTo>
                  <a:lnTo>
                    <a:pt x="1688858" y="373951"/>
                  </a:lnTo>
                  <a:lnTo>
                    <a:pt x="1582039" y="339217"/>
                  </a:lnTo>
                  <a:lnTo>
                    <a:pt x="1566164" y="325602"/>
                  </a:lnTo>
                  <a:lnTo>
                    <a:pt x="1588389" y="312559"/>
                  </a:lnTo>
                  <a:lnTo>
                    <a:pt x="1706511" y="288975"/>
                  </a:lnTo>
                  <a:lnTo>
                    <a:pt x="1767090" y="279666"/>
                  </a:lnTo>
                  <a:lnTo>
                    <a:pt x="1835670" y="249288"/>
                  </a:lnTo>
                  <a:lnTo>
                    <a:pt x="1811667" y="207759"/>
                  </a:lnTo>
                  <a:lnTo>
                    <a:pt x="1751088" y="168668"/>
                  </a:lnTo>
                  <a:lnTo>
                    <a:pt x="1706511" y="164363"/>
                  </a:lnTo>
                  <a:lnTo>
                    <a:pt x="1717687" y="181698"/>
                  </a:lnTo>
                  <a:lnTo>
                    <a:pt x="1717687" y="227584"/>
                  </a:lnTo>
                  <a:lnTo>
                    <a:pt x="1700034" y="260438"/>
                  </a:lnTo>
                  <a:lnTo>
                    <a:pt x="1582039" y="293344"/>
                  </a:lnTo>
                  <a:lnTo>
                    <a:pt x="1486395" y="302006"/>
                  </a:lnTo>
                  <a:lnTo>
                    <a:pt x="1448041" y="319354"/>
                  </a:lnTo>
                  <a:lnTo>
                    <a:pt x="1452867" y="339217"/>
                  </a:lnTo>
                  <a:lnTo>
                    <a:pt x="1519809" y="365239"/>
                  </a:lnTo>
                  <a:lnTo>
                    <a:pt x="1637919" y="391299"/>
                  </a:lnTo>
                  <a:lnTo>
                    <a:pt x="1789442" y="439661"/>
                  </a:lnTo>
                  <a:lnTo>
                    <a:pt x="1936140" y="496100"/>
                  </a:lnTo>
                  <a:lnTo>
                    <a:pt x="2009419" y="535787"/>
                  </a:lnTo>
                  <a:lnTo>
                    <a:pt x="1991893" y="548817"/>
                  </a:lnTo>
                  <a:lnTo>
                    <a:pt x="1566164" y="590346"/>
                  </a:lnTo>
                  <a:lnTo>
                    <a:pt x="1346047" y="620763"/>
                  </a:lnTo>
                  <a:lnTo>
                    <a:pt x="1296644" y="646785"/>
                  </a:lnTo>
                  <a:lnTo>
                    <a:pt x="1296644" y="682167"/>
                  </a:lnTo>
                  <a:lnTo>
                    <a:pt x="1330045" y="686473"/>
                  </a:lnTo>
                  <a:lnTo>
                    <a:pt x="1397114" y="679678"/>
                  </a:lnTo>
                  <a:lnTo>
                    <a:pt x="1503921" y="655497"/>
                  </a:lnTo>
                  <a:lnTo>
                    <a:pt x="1666621" y="627557"/>
                  </a:lnTo>
                  <a:lnTo>
                    <a:pt x="1924964" y="594702"/>
                  </a:lnTo>
                  <a:lnTo>
                    <a:pt x="2054136" y="574890"/>
                  </a:lnTo>
                  <a:lnTo>
                    <a:pt x="2087664" y="563689"/>
                  </a:lnTo>
                  <a:lnTo>
                    <a:pt x="2094268" y="558088"/>
                  </a:lnTo>
                  <a:lnTo>
                    <a:pt x="2094268" y="539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48940" y="1728587"/>
              <a:ext cx="317500" cy="320675"/>
            </a:xfrm>
            <a:custGeom>
              <a:avLst/>
              <a:gdLst/>
              <a:ahLst/>
              <a:cxnLst/>
              <a:rect l="l" t="t" r="r" b="b"/>
              <a:pathLst>
                <a:path w="317500" h="320675">
                  <a:moveTo>
                    <a:pt x="158630" y="0"/>
                  </a:moveTo>
                  <a:lnTo>
                    <a:pt x="119012" y="5075"/>
                  </a:lnTo>
                  <a:lnTo>
                    <a:pt x="83020" y="19330"/>
                  </a:lnTo>
                  <a:lnTo>
                    <a:pt x="51988" y="41617"/>
                  </a:lnTo>
                  <a:lnTo>
                    <a:pt x="27087" y="70634"/>
                  </a:lnTo>
                  <a:lnTo>
                    <a:pt x="9597" y="105093"/>
                  </a:lnTo>
                  <a:lnTo>
                    <a:pt x="799" y="143799"/>
                  </a:lnTo>
                  <a:lnTo>
                    <a:pt x="0" y="160163"/>
                  </a:lnTo>
                  <a:lnTo>
                    <a:pt x="213" y="168401"/>
                  </a:lnTo>
                  <a:lnTo>
                    <a:pt x="7144" y="207807"/>
                  </a:lnTo>
                  <a:lnTo>
                    <a:pt x="22980" y="243230"/>
                  </a:lnTo>
                  <a:lnTo>
                    <a:pt x="46443" y="273430"/>
                  </a:lnTo>
                  <a:lnTo>
                    <a:pt x="76354" y="297116"/>
                  </a:lnTo>
                  <a:lnTo>
                    <a:pt x="111441" y="313105"/>
                  </a:lnTo>
                  <a:lnTo>
                    <a:pt x="150471" y="320103"/>
                  </a:lnTo>
                  <a:lnTo>
                    <a:pt x="158630" y="320318"/>
                  </a:lnTo>
                  <a:lnTo>
                    <a:pt x="166787" y="320103"/>
                  </a:lnTo>
                  <a:lnTo>
                    <a:pt x="205819" y="313105"/>
                  </a:lnTo>
                  <a:lnTo>
                    <a:pt x="240840" y="297116"/>
                  </a:lnTo>
                  <a:lnTo>
                    <a:pt x="270827" y="273430"/>
                  </a:lnTo>
                  <a:lnTo>
                    <a:pt x="294280" y="243230"/>
                  </a:lnTo>
                  <a:lnTo>
                    <a:pt x="310104" y="207807"/>
                  </a:lnTo>
                  <a:lnTo>
                    <a:pt x="317054" y="168401"/>
                  </a:lnTo>
                  <a:lnTo>
                    <a:pt x="317251" y="160163"/>
                  </a:lnTo>
                  <a:lnTo>
                    <a:pt x="317054" y="151928"/>
                  </a:lnTo>
                  <a:lnTo>
                    <a:pt x="310104" y="112520"/>
                  </a:lnTo>
                  <a:lnTo>
                    <a:pt x="294280" y="77099"/>
                  </a:lnTo>
                  <a:lnTo>
                    <a:pt x="270827" y="46890"/>
                  </a:lnTo>
                  <a:lnTo>
                    <a:pt x="240840" y="23213"/>
                  </a:lnTo>
                  <a:lnTo>
                    <a:pt x="205819" y="7215"/>
                  </a:lnTo>
                  <a:lnTo>
                    <a:pt x="166787" y="220"/>
                  </a:lnTo>
                  <a:lnTo>
                    <a:pt x="158630" y="0"/>
                  </a:lnTo>
                  <a:close/>
                </a:path>
              </a:pathLst>
            </a:custGeom>
            <a:solidFill>
              <a:srgbClr val="090A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4059" y="1733772"/>
              <a:ext cx="307340" cy="310515"/>
            </a:xfrm>
            <a:custGeom>
              <a:avLst/>
              <a:gdLst/>
              <a:ahLst/>
              <a:cxnLst/>
              <a:rect l="l" t="t" r="r" b="b"/>
              <a:pathLst>
                <a:path w="307339" h="310514">
                  <a:moveTo>
                    <a:pt x="153511" y="0"/>
                  </a:moveTo>
                  <a:lnTo>
                    <a:pt x="115119" y="4898"/>
                  </a:lnTo>
                  <a:lnTo>
                    <a:pt x="73902" y="22441"/>
                  </a:lnTo>
                  <a:lnTo>
                    <a:pt x="39884" y="50752"/>
                  </a:lnTo>
                  <a:lnTo>
                    <a:pt x="15143" y="87801"/>
                  </a:lnTo>
                  <a:lnTo>
                    <a:pt x="1759" y="131400"/>
                  </a:lnTo>
                  <a:lnTo>
                    <a:pt x="0" y="154978"/>
                  </a:lnTo>
                  <a:lnTo>
                    <a:pt x="213" y="162946"/>
                  </a:lnTo>
                  <a:lnTo>
                    <a:pt x="6878" y="201059"/>
                  </a:lnTo>
                  <a:lnTo>
                    <a:pt x="26234" y="241597"/>
                  </a:lnTo>
                  <a:lnTo>
                    <a:pt x="55881" y="274597"/>
                  </a:lnTo>
                  <a:lnTo>
                    <a:pt x="93791" y="297799"/>
                  </a:lnTo>
                  <a:lnTo>
                    <a:pt x="137835" y="309157"/>
                  </a:lnTo>
                  <a:lnTo>
                    <a:pt x="153511" y="309965"/>
                  </a:lnTo>
                  <a:lnTo>
                    <a:pt x="161401" y="309749"/>
                  </a:lnTo>
                  <a:lnTo>
                    <a:pt x="199154" y="303020"/>
                  </a:lnTo>
                  <a:lnTo>
                    <a:pt x="239305" y="283479"/>
                  </a:lnTo>
                  <a:lnTo>
                    <a:pt x="271938" y="253548"/>
                  </a:lnTo>
                  <a:lnTo>
                    <a:pt x="294975" y="215272"/>
                  </a:lnTo>
                  <a:lnTo>
                    <a:pt x="305269" y="178558"/>
                  </a:lnTo>
                  <a:lnTo>
                    <a:pt x="307018" y="154978"/>
                  </a:lnTo>
                  <a:lnTo>
                    <a:pt x="306799" y="147010"/>
                  </a:lnTo>
                  <a:lnTo>
                    <a:pt x="300089" y="108897"/>
                  </a:lnTo>
                  <a:lnTo>
                    <a:pt x="280790" y="68361"/>
                  </a:lnTo>
                  <a:lnTo>
                    <a:pt x="251152" y="35350"/>
                  </a:lnTo>
                  <a:lnTo>
                    <a:pt x="213230" y="12158"/>
                  </a:lnTo>
                  <a:lnTo>
                    <a:pt x="169186" y="794"/>
                  </a:lnTo>
                  <a:lnTo>
                    <a:pt x="153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57259" y="1736994"/>
              <a:ext cx="300990" cy="303530"/>
            </a:xfrm>
            <a:custGeom>
              <a:avLst/>
              <a:gdLst/>
              <a:ahLst/>
              <a:cxnLst/>
              <a:rect l="l" t="t" r="r" b="b"/>
              <a:pathLst>
                <a:path w="300989" h="303530">
                  <a:moveTo>
                    <a:pt x="150312" y="0"/>
                  </a:moveTo>
                  <a:lnTo>
                    <a:pt x="105628" y="6840"/>
                  </a:lnTo>
                  <a:lnTo>
                    <a:pt x="66277" y="25949"/>
                  </a:lnTo>
                  <a:lnTo>
                    <a:pt x="34337" y="55231"/>
                  </a:lnTo>
                  <a:lnTo>
                    <a:pt x="11837" y="92700"/>
                  </a:lnTo>
                  <a:lnTo>
                    <a:pt x="799" y="136252"/>
                  </a:lnTo>
                  <a:lnTo>
                    <a:pt x="0" y="151756"/>
                  </a:lnTo>
                  <a:lnTo>
                    <a:pt x="213" y="159563"/>
                  </a:lnTo>
                  <a:lnTo>
                    <a:pt x="9118" y="203921"/>
                  </a:lnTo>
                  <a:lnTo>
                    <a:pt x="29859" y="242519"/>
                  </a:lnTo>
                  <a:lnTo>
                    <a:pt x="60412" y="273366"/>
                  </a:lnTo>
                  <a:lnTo>
                    <a:pt x="98644" y="294308"/>
                  </a:lnTo>
                  <a:lnTo>
                    <a:pt x="142581" y="303298"/>
                  </a:lnTo>
                  <a:lnTo>
                    <a:pt x="150312" y="303513"/>
                  </a:lnTo>
                  <a:lnTo>
                    <a:pt x="158042" y="303298"/>
                  </a:lnTo>
                  <a:lnTo>
                    <a:pt x="201979" y="294308"/>
                  </a:lnTo>
                  <a:lnTo>
                    <a:pt x="240215" y="273366"/>
                  </a:lnTo>
                  <a:lnTo>
                    <a:pt x="270771" y="242519"/>
                  </a:lnTo>
                  <a:lnTo>
                    <a:pt x="291513" y="203921"/>
                  </a:lnTo>
                  <a:lnTo>
                    <a:pt x="300409" y="159563"/>
                  </a:lnTo>
                  <a:lnTo>
                    <a:pt x="300627" y="151756"/>
                  </a:lnTo>
                  <a:lnTo>
                    <a:pt x="300409" y="143951"/>
                  </a:lnTo>
                  <a:lnTo>
                    <a:pt x="291513" y="99591"/>
                  </a:lnTo>
                  <a:lnTo>
                    <a:pt x="270771" y="60991"/>
                  </a:lnTo>
                  <a:lnTo>
                    <a:pt x="240215" y="30142"/>
                  </a:lnTo>
                  <a:lnTo>
                    <a:pt x="201979" y="9201"/>
                  </a:lnTo>
                  <a:lnTo>
                    <a:pt x="158042" y="220"/>
                  </a:lnTo>
                  <a:lnTo>
                    <a:pt x="150312" y="0"/>
                  </a:lnTo>
                  <a:close/>
                </a:path>
              </a:pathLst>
            </a:custGeom>
            <a:solidFill>
              <a:srgbClr val="005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79547" y="1816388"/>
              <a:ext cx="256540" cy="146685"/>
            </a:xfrm>
            <a:custGeom>
              <a:avLst/>
              <a:gdLst/>
              <a:ahLst/>
              <a:cxnLst/>
              <a:rect l="l" t="t" r="r" b="b"/>
              <a:pathLst>
                <a:path w="256539" h="146685">
                  <a:moveTo>
                    <a:pt x="134583" y="0"/>
                  </a:moveTo>
                  <a:lnTo>
                    <a:pt x="141833" y="48514"/>
                  </a:lnTo>
                  <a:lnTo>
                    <a:pt x="0" y="48514"/>
                  </a:lnTo>
                  <a:lnTo>
                    <a:pt x="107" y="97987"/>
                  </a:lnTo>
                  <a:lnTo>
                    <a:pt x="141140" y="97987"/>
                  </a:lnTo>
                  <a:lnTo>
                    <a:pt x="133835" y="146491"/>
                  </a:lnTo>
                  <a:lnTo>
                    <a:pt x="256264" y="73438"/>
                  </a:lnTo>
                  <a:lnTo>
                    <a:pt x="134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689443" y="1712378"/>
            <a:ext cx="118055" cy="183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79522" y="1576196"/>
            <a:ext cx="530352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4305" algn="just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Carlito"/>
                <a:cs typeface="Carlito"/>
              </a:rPr>
              <a:t>Sınava </a:t>
            </a:r>
            <a:r>
              <a:rPr sz="3600" b="1" spc="-15" dirty="0">
                <a:latin typeface="Carlito"/>
                <a:cs typeface="Carlito"/>
              </a:rPr>
              <a:t>kendinizi </a:t>
            </a:r>
            <a:r>
              <a:rPr sz="3600" b="1" spc="-5" dirty="0">
                <a:latin typeface="Carlito"/>
                <a:cs typeface="Carlito"/>
              </a:rPr>
              <a:t>en </a:t>
            </a:r>
            <a:r>
              <a:rPr sz="3600" b="1" dirty="0">
                <a:latin typeface="Carlito"/>
                <a:cs typeface="Carlito"/>
              </a:rPr>
              <a:t>başarılı  </a:t>
            </a:r>
            <a:r>
              <a:rPr sz="3600" b="1" spc="-5" dirty="0">
                <a:latin typeface="Carlito"/>
                <a:cs typeface="Carlito"/>
              </a:rPr>
              <a:t>olduğunuzu </a:t>
            </a:r>
            <a:r>
              <a:rPr sz="3600" b="1" dirty="0">
                <a:latin typeface="Carlito"/>
                <a:cs typeface="Carlito"/>
              </a:rPr>
              <a:t>düşündüğünüz  </a:t>
            </a:r>
            <a:r>
              <a:rPr sz="3600" b="1" spc="-20" dirty="0">
                <a:latin typeface="Carlito"/>
                <a:cs typeface="Carlito"/>
              </a:rPr>
              <a:t>dersten </a:t>
            </a:r>
            <a:r>
              <a:rPr sz="3600" b="1" spc="-10" dirty="0">
                <a:latin typeface="Carlito"/>
                <a:cs typeface="Carlito"/>
              </a:rPr>
              <a:t>başlayın.</a:t>
            </a:r>
            <a:r>
              <a:rPr sz="3600" b="1" spc="5" dirty="0">
                <a:latin typeface="Carlito"/>
                <a:cs typeface="Carlito"/>
              </a:rPr>
              <a:t> </a:t>
            </a:r>
            <a:r>
              <a:rPr sz="3600" b="1" spc="-5" dirty="0">
                <a:latin typeface="Carlito"/>
                <a:cs typeface="Carlito"/>
              </a:rPr>
              <a:t>Bu,</a:t>
            </a:r>
            <a:endParaRPr sz="360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</a:pPr>
            <a:r>
              <a:rPr sz="3600" b="1" spc="-5" dirty="0">
                <a:latin typeface="Carlito"/>
                <a:cs typeface="Carlito"/>
              </a:rPr>
              <a:t>başlangıçtaki </a:t>
            </a:r>
            <a:r>
              <a:rPr sz="3600" b="1" spc="-10" dirty="0">
                <a:latin typeface="Carlito"/>
                <a:cs typeface="Carlito"/>
              </a:rPr>
              <a:t>sınav </a:t>
            </a:r>
            <a:r>
              <a:rPr sz="3600" b="1" spc="-25" dirty="0">
                <a:latin typeface="Carlito"/>
                <a:cs typeface="Carlito"/>
              </a:rPr>
              <a:t>kaygınızı  </a:t>
            </a:r>
            <a:r>
              <a:rPr sz="3600" b="1" spc="-5" dirty="0">
                <a:latin typeface="Carlito"/>
                <a:cs typeface="Carlito"/>
              </a:rPr>
              <a:t>en </a:t>
            </a:r>
            <a:r>
              <a:rPr sz="3600" b="1" spc="-20" dirty="0">
                <a:latin typeface="Carlito"/>
                <a:cs typeface="Carlito"/>
              </a:rPr>
              <a:t>aza</a:t>
            </a:r>
            <a:r>
              <a:rPr sz="3600" b="1" spc="-10" dirty="0">
                <a:latin typeface="Carlito"/>
                <a:cs typeface="Carlito"/>
              </a:rPr>
              <a:t> </a:t>
            </a:r>
            <a:r>
              <a:rPr sz="3600" b="1" spc="-30" dirty="0">
                <a:latin typeface="Carlito"/>
                <a:cs typeface="Carlito"/>
              </a:rPr>
              <a:t>indirecektir.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1399</Words>
  <Application>Microsoft Office PowerPoint</Application>
  <PresentationFormat>Ekran Gösterisi (4:3)</PresentationFormat>
  <Paragraphs>249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5" baseType="lpstr">
      <vt:lpstr>Arial</vt:lpstr>
      <vt:lpstr>Calibri</vt:lpstr>
      <vt:lpstr>Carlito</vt:lpstr>
      <vt:lpstr>Comic Sans MS</vt:lpstr>
      <vt:lpstr>Times New Roman</vt:lpstr>
      <vt:lpstr>Trebuchet MS</vt:lpstr>
      <vt:lpstr>Office Theme</vt:lpstr>
      <vt:lpstr>TEST ÇÖZME TEKNİKLERİ</vt:lpstr>
      <vt:lpstr> Sınavla İlgili Şikayetler(1)</vt:lpstr>
      <vt:lpstr> Sınavla İlgili Şikayetler (2)</vt:lpstr>
      <vt:lpstr> Sınavla İlgili Şikayetler (3)</vt:lpstr>
      <vt:lpstr>NE YAPMALISINIZ?</vt:lpstr>
      <vt:lpstr>YAPMANIZ GEREKEN</vt:lpstr>
      <vt:lpstr> Test çözmede 3 unsur çok önemlidir.</vt:lpstr>
      <vt:lpstr> ÖNYARGILARDAN KURTULUN</vt:lpstr>
      <vt:lpstr>SINAVDA</vt:lpstr>
      <vt:lpstr>SINAVDA</vt:lpstr>
      <vt:lpstr> LGS SORULARININ ZORLUK DERECELERİ</vt:lpstr>
      <vt:lpstr>LGS SORULARI</vt:lpstr>
      <vt:lpstr> TURLU SORU ÇÖZME YÖNTEMİ</vt:lpstr>
      <vt:lpstr> TURLU SORU ÇÖZME YÖNTEMİ</vt:lpstr>
      <vt:lpstr> SORULARLA SAVAŞMAYIN</vt:lpstr>
      <vt:lpstr>PowerPoint Sunusu</vt:lpstr>
      <vt:lpstr>UZUN SORU</vt:lpstr>
      <vt:lpstr> SORU ÇÖZERKEN DİKKAT ETMENİZ  GEREKENLER</vt:lpstr>
      <vt:lpstr> TEST ÇÖZERKEN…</vt:lpstr>
      <vt:lpstr> TEST ÇÖZERKEN</vt:lpstr>
      <vt:lpstr> TEST ÇÖZERKEN</vt:lpstr>
      <vt:lpstr> TEST ÇÖZERKEN</vt:lpstr>
      <vt:lpstr> ÜÇLÜ AŞAMA</vt:lpstr>
      <vt:lpstr> TEST ÇÖZERKEN</vt:lpstr>
      <vt:lpstr>SORUNUN CEVABI</vt:lpstr>
      <vt:lpstr>PowerPoint Sunusu</vt:lpstr>
      <vt:lpstr> SORU İLE İŞİNİZ NE ZAMAN BİTER?</vt:lpstr>
      <vt:lpstr>ZAMAN KAZANMAK</vt:lpstr>
      <vt:lpstr> ZAMANI ETKİN KULLANMAK</vt:lpstr>
      <vt:lpstr>PLANLAMA</vt:lpstr>
      <vt:lpstr> SINAVDA BAŞARILI OLMAK İÇİN</vt:lpstr>
      <vt:lpstr> SINAVDA BAŞARILI OLMAK İÇİN</vt:lpstr>
      <vt:lpstr> SINAVDA BAŞARILI OLMAK İÇİN</vt:lpstr>
      <vt:lpstr> SINAVDA BAŞARILI OLMAK İÇİN</vt:lpstr>
      <vt:lpstr> SINAVDA BAŞARILI OLMAK İÇİN</vt:lpstr>
      <vt:lpstr> SINAVDA BAŞARILI OLMAK İÇİN</vt:lpstr>
      <vt:lpstr> SINAVDA BAŞARILI OLMAK İÇİN</vt:lpstr>
      <vt:lpstr> SINAVDA BAŞARILI OLMAK İÇİN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3</cp:revision>
  <dcterms:created xsi:type="dcterms:W3CDTF">2021-03-26T06:57:28Z</dcterms:created>
  <dcterms:modified xsi:type="dcterms:W3CDTF">2021-03-26T07:22:23Z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2021-03-26T00:00:00Z</vt:filetime>
  </property>
</Properties>
</file>